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94" r:id="rId1"/>
  </p:sldMasterIdLst>
  <p:handoutMasterIdLst>
    <p:handoutMasterId r:id="rId23"/>
  </p:handoutMasterIdLst>
  <p:sldIdLst>
    <p:sldId id="256" r:id="rId2"/>
    <p:sldId id="257" r:id="rId3"/>
    <p:sldId id="267" r:id="rId4"/>
    <p:sldId id="259" r:id="rId5"/>
    <p:sldId id="260" r:id="rId6"/>
    <p:sldId id="261" r:id="rId7"/>
    <p:sldId id="265" r:id="rId8"/>
    <p:sldId id="262" r:id="rId9"/>
    <p:sldId id="264" r:id="rId10"/>
    <p:sldId id="274" r:id="rId11"/>
    <p:sldId id="263" r:id="rId12"/>
    <p:sldId id="268" r:id="rId13"/>
    <p:sldId id="269" r:id="rId14"/>
    <p:sldId id="270" r:id="rId15"/>
    <p:sldId id="271" r:id="rId16"/>
    <p:sldId id="272" r:id="rId17"/>
    <p:sldId id="277" r:id="rId18"/>
    <p:sldId id="278" r:id="rId19"/>
    <p:sldId id="276" r:id="rId20"/>
    <p:sldId id="275" r:id="rId21"/>
    <p:sldId id="273" r:id="rId22"/>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289CB5E8-CA1D-4156-9229-29A75886DF92}" type="datetimeFigureOut">
              <a:rPr lang="lt-LT" smtClean="0"/>
              <a:t>2025-11-24</a:t>
            </a:fld>
            <a:endParaRPr lang="lt-LT"/>
          </a:p>
        </p:txBody>
      </p:sp>
      <p:sp>
        <p:nvSpPr>
          <p:cNvPr id="4" name="Footer Placeholder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lt-LT"/>
          </a:p>
        </p:txBody>
      </p:sp>
      <p:sp>
        <p:nvSpPr>
          <p:cNvPr id="5" name="Slide Number Placeholder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FFC3C5FE-A470-41AA-B64D-71150665DC38}" type="slidenum">
              <a:rPr lang="lt-LT" smtClean="0"/>
              <a:t>‹#›</a:t>
            </a:fld>
            <a:endParaRPr lang="lt-LT"/>
          </a:p>
        </p:txBody>
      </p:sp>
    </p:spTree>
    <p:extLst>
      <p:ext uri="{BB962C8B-B14F-4D97-AF65-F5344CB8AC3E}">
        <p14:creationId xmlns:p14="http://schemas.microsoft.com/office/powerpoint/2010/main" val="86432059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lt-LT"/>
              <a:t>Spustelėję redaguokite stilių</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a:t>Spustelėkite norėdami redaguoti šablono paantraštės stilių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08348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vadinima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lt-LT"/>
              <a:t>Spustelėję redaguokite stilių</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smtClean="0"/>
              <a:pPr/>
              <a:t>11/24/2025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96314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asiūlymas su antrašt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lt-LT"/>
              <a:t>Spustelėję redaguokite stilių</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a:t>Spustelėkite, kad galėtumėte redaguoti šablono teksto stilius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smtClean="0"/>
              <a:pPr/>
              <a:t>11/24/2025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41498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ortelės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lt-LT"/>
              <a:t>Spustelėję redaguokite stilių</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lt-LT"/>
              <a:t>Spustelėkite, kad galėtumėte 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smtClean="0"/>
              <a:pPr/>
              <a:t>11/24/2025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633405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Pasiūlymo pavadinimas kortelės">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lt-LT"/>
              <a:t>Spustelėję redaguokite stilių</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a:t>Spustelėkite, kad galėtumėte redaguoti šablono teksto stilius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lt-LT"/>
              <a:t>Spustelėkite, kad galėtumėte 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smtClean="0"/>
              <a:pPr/>
              <a:t>11/24/2025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212924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arba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lt-LT"/>
              <a:t>Spustelėję redaguokite stilių</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a:t>Spustelėkite, kad galėtumėte redaguoti šablono teksto stilius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lt-LT"/>
              <a:t>Spustelėkite, kad galėtumėte 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smtClean="0"/>
              <a:pPr/>
              <a:t>11/24/2025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956833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Vertical Text Placeholder 2"/>
          <p:cNvSpPr>
            <a:spLocks noGrp="1"/>
          </p:cNvSpPr>
          <p:nvPr>
            <p:ph type="body" orient="vert" idx="1"/>
          </p:nvPr>
        </p:nvSpPr>
        <p:spPr/>
        <p:txBody>
          <a:bodyPr vert="eaVert" ancho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26680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lt-LT"/>
              <a:t>Spustelėję redaguokite stilių</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00788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lt-LT"/>
              <a:t>Spustelėję redaguokite stilių</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93362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lt-LT"/>
              <a:t>Spustelėję redaguokite stilių</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smtClean="0"/>
              <a:pPr/>
              <a:t>11/24/2025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46670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lt-LT"/>
              <a:t>Spustelėję redaguokite stilių</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1783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lt-LT"/>
              <a:t>Spustelėję redaguokite stilių</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11/24/2025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31299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54791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11/24/2025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14241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lt-LT"/>
              <a:t>Spustelėję redaguokite stilių</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smtClean="0"/>
              <a:pPr/>
              <a:t>11/24/2025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73530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lt-LT"/>
              <a:t>Spustelėję redaguokite stilių</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t-LT"/>
              <a:t>Spustelėkite piktogramą norėdami įtraukti paveikslėlį</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smtClean="0"/>
              <a:pPr/>
              <a:t>11/24/2025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16565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US"/>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US"/>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US"/>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US"/>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US"/>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US"/>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US"/>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US"/>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US"/>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US"/>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US"/>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US"/>
            </a:p>
          </p:txBody>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US"/>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US"/>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US"/>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US"/>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US"/>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US"/>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US"/>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US"/>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US"/>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US"/>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US"/>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US"/>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lt-LT"/>
              <a:t>Spustelėję redaguokite stilių</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11/24/2025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24852198"/>
      </p:ext>
    </p:extLst>
  </p:cSld>
  <p:clrMap bg1="lt1" tx1="dk1" bg2="lt2" tx2="dk2" accent1="accent1" accent2="accent2" accent3="accent3" accent4="accent4" accent5="accent5" accent6="accent6" hlink="hlink" folHlink="folHlink"/>
  <p:sldLayoutIdLst>
    <p:sldLayoutId id="2147483895" r:id="rId1"/>
    <p:sldLayoutId id="2147483896" r:id="rId2"/>
    <p:sldLayoutId id="2147483897" r:id="rId3"/>
    <p:sldLayoutId id="2147483898" r:id="rId4"/>
    <p:sldLayoutId id="2147483899" r:id="rId5"/>
    <p:sldLayoutId id="2147483900" r:id="rId6"/>
    <p:sldLayoutId id="2147483901" r:id="rId7"/>
    <p:sldLayoutId id="2147483902" r:id="rId8"/>
    <p:sldLayoutId id="2147483903" r:id="rId9"/>
    <p:sldLayoutId id="2147483904" r:id="rId10"/>
    <p:sldLayoutId id="2147483905" r:id="rId11"/>
    <p:sldLayoutId id="2147483906" r:id="rId12"/>
    <p:sldLayoutId id="2147483907" r:id="rId13"/>
    <p:sldLayoutId id="2147483908" r:id="rId14"/>
    <p:sldLayoutId id="2147483909" r:id="rId15"/>
    <p:sldLayoutId id="2147483910"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s://lpt.lrv.lt/lt/paslaugos/prasymai"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hyperlink" Target="http://lpt.lrv.lt/"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https://lpt.lrv.lt/lt/zaidimu-zaidimo-automatais-organizatoriai/zaidimo-automatu-sarasas/"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51029" y="815546"/>
            <a:ext cx="6546549" cy="2619631"/>
          </a:xfrm>
        </p:spPr>
        <p:txBody>
          <a:bodyPr>
            <a:noAutofit/>
          </a:bodyPr>
          <a:lstStyle/>
          <a:p>
            <a:pPr algn="ctr"/>
            <a:r>
              <a:rPr lang="lt-LT" sz="5000" b="1" dirty="0">
                <a:solidFill>
                  <a:schemeClr val="tx2">
                    <a:lumMod val="50000"/>
                  </a:schemeClr>
                </a:solidFill>
              </a:rPr>
              <a:t>Žaidimų žaidimo</a:t>
            </a:r>
            <a:br>
              <a:rPr lang="lt-LT" sz="5000" b="1" dirty="0">
                <a:solidFill>
                  <a:schemeClr val="tx2">
                    <a:lumMod val="50000"/>
                  </a:schemeClr>
                </a:solidFill>
              </a:rPr>
            </a:br>
            <a:r>
              <a:rPr lang="lt-LT" sz="5000" b="1" dirty="0">
                <a:solidFill>
                  <a:schemeClr val="tx2">
                    <a:lumMod val="50000"/>
                  </a:schemeClr>
                </a:solidFill>
              </a:rPr>
              <a:t>automatais</a:t>
            </a:r>
            <a:br>
              <a:rPr lang="lt-LT" sz="5000" b="1" dirty="0">
                <a:solidFill>
                  <a:schemeClr val="tx2">
                    <a:lumMod val="50000"/>
                  </a:schemeClr>
                </a:solidFill>
              </a:rPr>
            </a:br>
            <a:r>
              <a:rPr lang="lt-LT" sz="5000" b="1" dirty="0">
                <a:solidFill>
                  <a:schemeClr val="tx2">
                    <a:lumMod val="50000"/>
                  </a:schemeClr>
                </a:solidFill>
              </a:rPr>
              <a:t>organizavimo tvarka</a:t>
            </a:r>
          </a:p>
        </p:txBody>
      </p:sp>
      <p:sp>
        <p:nvSpPr>
          <p:cNvPr id="4" name="Title 1"/>
          <p:cNvSpPr txBox="1">
            <a:spLocks/>
          </p:cNvSpPr>
          <p:nvPr/>
        </p:nvSpPr>
        <p:spPr>
          <a:xfrm>
            <a:off x="1301578" y="5469924"/>
            <a:ext cx="10552671" cy="947352"/>
          </a:xfrm>
          <a:prstGeom prst="rect">
            <a:avLst/>
          </a:prstGeom>
        </p:spPr>
        <p:txBody>
          <a:bodyPr vert="horz" lIns="91440" tIns="45720" rIns="91440" bIns="45720" rtlCol="0" anchor="b">
            <a:norm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lt-LT" sz="2000" b="1" dirty="0">
                <a:solidFill>
                  <a:schemeClr val="bg2">
                    <a:lumMod val="10000"/>
                  </a:schemeClr>
                </a:solidFill>
              </a:rPr>
              <a:t>Lošimų priežiūros tarnyba</a:t>
            </a:r>
            <a:br>
              <a:rPr lang="lt-LT" sz="2000" b="1" dirty="0">
                <a:solidFill>
                  <a:schemeClr val="bg2">
                    <a:lumMod val="10000"/>
                  </a:schemeClr>
                </a:solidFill>
              </a:rPr>
            </a:br>
            <a:r>
              <a:rPr lang="lt-LT" sz="2000" b="1" dirty="0">
                <a:solidFill>
                  <a:schemeClr val="bg2">
                    <a:lumMod val="10000"/>
                  </a:schemeClr>
                </a:solidFill>
              </a:rPr>
              <a:t>prie Lietuvos Respublikos finansų ministerijos                                                        2025 m.</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6225" y="676651"/>
            <a:ext cx="3108540" cy="3108540"/>
          </a:xfrm>
          <a:prstGeom prst="rect">
            <a:avLst/>
          </a:prstGeom>
          <a:ln>
            <a:noFill/>
          </a:ln>
          <a:effectLst>
            <a:softEdge rad="112500"/>
          </a:effectLst>
        </p:spPr>
      </p:pic>
      <p:pic>
        <p:nvPicPr>
          <p:cNvPr id="6" name="Paveikslėlis 5" descr="Paveikslėlis, kuriame yra tekstas, žaislas, ekrano kopija, lošimo automatas&#10;&#10;Dirbtinio intelekto sugeneruotas turinys gali būti neteisingas.">
            <a:extLst>
              <a:ext uri="{FF2B5EF4-FFF2-40B4-BE49-F238E27FC236}">
                <a16:creationId xmlns:a16="http://schemas.microsoft.com/office/drawing/2014/main" id="{DB1C62E6-325D-919B-DDBC-BD617342BB3E}"/>
              </a:ext>
            </a:extLst>
          </p:cNvPr>
          <p:cNvPicPr>
            <a:picLocks noChangeAspect="1"/>
          </p:cNvPicPr>
          <p:nvPr/>
        </p:nvPicPr>
        <p:blipFill>
          <a:blip r:embed="rId3"/>
          <a:stretch>
            <a:fillRect/>
          </a:stretch>
        </p:blipFill>
        <p:spPr>
          <a:xfrm>
            <a:off x="7790838" y="1646132"/>
            <a:ext cx="1867703" cy="4173806"/>
          </a:xfrm>
          <a:prstGeom prst="rect">
            <a:avLst/>
          </a:prstGeom>
          <a:ln>
            <a:noFill/>
          </a:ln>
          <a:effectLst>
            <a:softEdge rad="112500"/>
          </a:effectLst>
        </p:spPr>
      </p:pic>
    </p:spTree>
    <p:extLst>
      <p:ext uri="{BB962C8B-B14F-4D97-AF65-F5344CB8AC3E}">
        <p14:creationId xmlns:p14="http://schemas.microsoft.com/office/powerpoint/2010/main" val="1053979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51609"/>
          </a:xfrm>
        </p:spPr>
        <p:txBody>
          <a:bodyPr>
            <a:normAutofit/>
          </a:bodyPr>
          <a:lstStyle/>
          <a:p>
            <a:r>
              <a:rPr lang="lt-LT" sz="2900" b="1" dirty="0">
                <a:solidFill>
                  <a:schemeClr val="tx1"/>
                </a:solidFill>
              </a:rPr>
              <a:t>Kaip atrodo žaidimo automatų sąrašo forma?</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4185617102"/>
              </p:ext>
            </p:extLst>
          </p:nvPr>
        </p:nvGraphicFramePr>
        <p:xfrm>
          <a:off x="2667000" y="2216457"/>
          <a:ext cx="7724775" cy="2793693"/>
        </p:xfrm>
        <a:graphic>
          <a:graphicData uri="http://schemas.openxmlformats.org/drawingml/2006/table">
            <a:tbl>
              <a:tblPr firstRow="1" firstCol="1" bandRow="1"/>
              <a:tblGrid>
                <a:gridCol w="422119">
                  <a:extLst>
                    <a:ext uri="{9D8B030D-6E8A-4147-A177-3AD203B41FA5}">
                      <a16:colId xmlns:a16="http://schemas.microsoft.com/office/drawing/2014/main" val="20001"/>
                    </a:ext>
                  </a:extLst>
                </a:gridCol>
                <a:gridCol w="1392992">
                  <a:extLst>
                    <a:ext uri="{9D8B030D-6E8A-4147-A177-3AD203B41FA5}">
                      <a16:colId xmlns:a16="http://schemas.microsoft.com/office/drawing/2014/main" val="4205563707"/>
                    </a:ext>
                  </a:extLst>
                </a:gridCol>
                <a:gridCol w="1023638">
                  <a:extLst>
                    <a:ext uri="{9D8B030D-6E8A-4147-A177-3AD203B41FA5}">
                      <a16:colId xmlns:a16="http://schemas.microsoft.com/office/drawing/2014/main" val="3593713486"/>
                    </a:ext>
                  </a:extLst>
                </a:gridCol>
                <a:gridCol w="924079">
                  <a:extLst>
                    <a:ext uri="{9D8B030D-6E8A-4147-A177-3AD203B41FA5}">
                      <a16:colId xmlns:a16="http://schemas.microsoft.com/office/drawing/2014/main" val="20002"/>
                    </a:ext>
                  </a:extLst>
                </a:gridCol>
                <a:gridCol w="838267">
                  <a:extLst>
                    <a:ext uri="{9D8B030D-6E8A-4147-A177-3AD203B41FA5}">
                      <a16:colId xmlns:a16="http://schemas.microsoft.com/office/drawing/2014/main" val="20003"/>
                    </a:ext>
                  </a:extLst>
                </a:gridCol>
                <a:gridCol w="960321">
                  <a:extLst>
                    <a:ext uri="{9D8B030D-6E8A-4147-A177-3AD203B41FA5}">
                      <a16:colId xmlns:a16="http://schemas.microsoft.com/office/drawing/2014/main" val="20004"/>
                    </a:ext>
                  </a:extLst>
                </a:gridCol>
                <a:gridCol w="991979">
                  <a:extLst>
                    <a:ext uri="{9D8B030D-6E8A-4147-A177-3AD203B41FA5}">
                      <a16:colId xmlns:a16="http://schemas.microsoft.com/office/drawing/2014/main" val="20005"/>
                    </a:ext>
                  </a:extLst>
                </a:gridCol>
                <a:gridCol w="1171380">
                  <a:extLst>
                    <a:ext uri="{9D8B030D-6E8A-4147-A177-3AD203B41FA5}">
                      <a16:colId xmlns:a16="http://schemas.microsoft.com/office/drawing/2014/main" val="20006"/>
                    </a:ext>
                  </a:extLst>
                </a:gridCol>
              </a:tblGrid>
              <a:tr h="2592662">
                <a:tc>
                  <a:txBody>
                    <a:bodyPr/>
                    <a:lstStyle/>
                    <a:p>
                      <a:pPr algn="ctr">
                        <a:buNone/>
                      </a:pPr>
                      <a:r>
                        <a:rPr lang="lt-LT" sz="11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Eil. Nr.</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lt-LT" sz="11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Žaidimų žaidimo automatais organizatorius (juridinio asmens pavadinimas, teisinė forma / fizinio asmens vardas ir pavardė)</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lt-LT" sz="11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Specialiojo žaidimo automato ženklo numeris</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lt-LT" sz="11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Žaidimo automato gamyklinis numeris</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lt-LT" sz="11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Žaidimo automato įrašymo į žaidimo automatų sąrašą data</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lt-LT" sz="11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Žaidimo automato įrašo žaidimo automatų sąraše galiojimo sustabdymo data</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lt-LT" sz="11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Žaidimo automato įrašo žaidimo automatų sąraše galiojimo sustabdymo panaikinimo data</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lt-LT" sz="11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Žaidimo automato</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p>
                      <a:pPr algn="ctr">
                        <a:buNone/>
                      </a:pPr>
                      <a:r>
                        <a:rPr lang="lt-LT" sz="11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eksploatavimo vietos adresas</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01031">
                <a:tc>
                  <a:txBody>
                    <a:bodyPr/>
                    <a:lstStyle/>
                    <a:p>
                      <a:pPr algn="ctr">
                        <a:buNone/>
                      </a:pPr>
                      <a:r>
                        <a:rPr lang="lt-LT" sz="11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lt-LT" sz="1100" b="1">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lt-LT" sz="1100" b="1">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lt-LT" sz="1100" b="1">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lt-LT" sz="1100" b="1">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lt-LT" sz="1100" b="1">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lt-LT" sz="1100" b="1">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buNone/>
                      </a:pPr>
                      <a:r>
                        <a:rPr lang="lt-LT" sz="11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077476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612" y="383059"/>
            <a:ext cx="9594550" cy="972064"/>
          </a:xfrm>
        </p:spPr>
        <p:txBody>
          <a:bodyPr>
            <a:normAutofit/>
          </a:bodyPr>
          <a:lstStyle/>
          <a:p>
            <a:pPr algn="ctr"/>
            <a:r>
              <a:rPr lang="lt-LT" sz="2800" b="1" dirty="0">
                <a:solidFill>
                  <a:schemeClr val="tx1"/>
                </a:solidFill>
              </a:rPr>
              <a:t>Kokia yra nustatyta valstybės rinkliava už žaidimo automato įrašymą į žaidimo automatų sąrašą?</a:t>
            </a:r>
          </a:p>
        </p:txBody>
      </p:sp>
      <p:sp>
        <p:nvSpPr>
          <p:cNvPr id="3" name="Text Placeholder 2"/>
          <p:cNvSpPr>
            <a:spLocks noGrp="1"/>
          </p:cNvSpPr>
          <p:nvPr>
            <p:ph type="body" idx="1"/>
          </p:nvPr>
        </p:nvSpPr>
        <p:spPr>
          <a:xfrm>
            <a:off x="1878228" y="1771135"/>
            <a:ext cx="9695934" cy="4703806"/>
          </a:xfrm>
        </p:spPr>
        <p:txBody>
          <a:bodyPr>
            <a:normAutofit/>
          </a:bodyPr>
          <a:lstStyle/>
          <a:p>
            <a:endParaRPr lang="lt-LT" sz="2200" dirty="0">
              <a:solidFill>
                <a:schemeClr val="tx2">
                  <a:lumMod val="50000"/>
                </a:schemeClr>
              </a:solidFill>
            </a:endParaRPr>
          </a:p>
          <a:p>
            <a:pPr marL="342900" indent="-342900">
              <a:buFont typeface="Wingdings" panose="05000000000000000000" pitchFamily="2" charset="2"/>
              <a:buChar char="ü"/>
            </a:pPr>
            <a:r>
              <a:rPr lang="lt-LT" sz="2200" dirty="0">
                <a:solidFill>
                  <a:schemeClr val="tx2">
                    <a:lumMod val="50000"/>
                  </a:schemeClr>
                </a:solidFill>
              </a:rPr>
              <a:t>Organizatoriai, ketinantys pradėti naujai eksploatuoti žaidimo automatus, privalo sumokėti </a:t>
            </a:r>
            <a:r>
              <a:rPr lang="lt-LT" sz="2200" b="1" dirty="0">
                <a:solidFill>
                  <a:schemeClr val="tx2">
                    <a:lumMod val="50000"/>
                  </a:schemeClr>
                </a:solidFill>
              </a:rPr>
              <a:t>nustatytą valstybės rinkliavą – 52 Eur</a:t>
            </a:r>
            <a:r>
              <a:rPr lang="en-US" sz="2200" dirty="0">
                <a:solidFill>
                  <a:schemeClr val="tx2">
                    <a:lumMod val="50000"/>
                  </a:schemeClr>
                </a:solidFill>
              </a:rPr>
              <a:t> </a:t>
            </a:r>
            <a:r>
              <a:rPr lang="lt-LT" sz="2200" dirty="0">
                <a:solidFill>
                  <a:schemeClr val="tx2">
                    <a:lumMod val="50000"/>
                  </a:schemeClr>
                </a:solidFill>
              </a:rPr>
              <a:t>į Valstybinės mokesčių inspekcijos biudžeto pajamų surenkamąją sąskaitą (Įmokos kodas – </a:t>
            </a:r>
            <a:r>
              <a:rPr lang="lt-LT" sz="2200" b="1" dirty="0">
                <a:solidFill>
                  <a:schemeClr val="tx2">
                    <a:lumMod val="50000"/>
                  </a:schemeClr>
                </a:solidFill>
              </a:rPr>
              <a:t>5779</a:t>
            </a:r>
            <a:r>
              <a:rPr lang="lt-LT" sz="2200" dirty="0">
                <a:solidFill>
                  <a:schemeClr val="tx2">
                    <a:lumMod val="50000"/>
                  </a:schemeClr>
                </a:solidFill>
              </a:rPr>
              <a:t>).</a:t>
            </a:r>
          </a:p>
          <a:p>
            <a:pPr marL="342900" indent="-342900">
              <a:buFont typeface="Wingdings" panose="05000000000000000000" pitchFamily="2" charset="2"/>
              <a:buChar char="ü"/>
            </a:pPr>
            <a:endParaRPr lang="lt-LT" dirty="0"/>
          </a:p>
        </p:txBody>
      </p:sp>
    </p:spTree>
    <p:extLst>
      <p:ext uri="{BB962C8B-B14F-4D97-AF65-F5344CB8AC3E}">
        <p14:creationId xmlns:p14="http://schemas.microsoft.com/office/powerpoint/2010/main" val="1531640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444845"/>
            <a:ext cx="9514704" cy="1219200"/>
          </a:xfrm>
        </p:spPr>
        <p:txBody>
          <a:bodyPr>
            <a:normAutofit/>
          </a:bodyPr>
          <a:lstStyle/>
          <a:p>
            <a:r>
              <a:rPr lang="lt-LT" sz="3000" b="1" dirty="0">
                <a:solidFill>
                  <a:schemeClr val="tx1"/>
                </a:solidFill>
              </a:rPr>
              <a:t>Per kiek laiko patikrinama</a:t>
            </a:r>
            <a:br>
              <a:rPr lang="lt-LT" sz="3000" b="1" dirty="0">
                <a:solidFill>
                  <a:schemeClr val="tx1"/>
                </a:solidFill>
              </a:rPr>
            </a:br>
            <a:r>
              <a:rPr lang="lt-LT" sz="3000" b="1" dirty="0">
                <a:solidFill>
                  <a:schemeClr val="tx1"/>
                </a:solidFill>
              </a:rPr>
              <a:t>deklaracijoje pateikta informacija?</a:t>
            </a:r>
            <a:endParaRPr lang="en-US" sz="3000" b="1" dirty="0">
              <a:solidFill>
                <a:schemeClr val="tx1"/>
              </a:solidFill>
            </a:endParaRPr>
          </a:p>
        </p:txBody>
      </p:sp>
      <p:sp>
        <p:nvSpPr>
          <p:cNvPr id="3" name="Text Placeholder 2"/>
          <p:cNvSpPr>
            <a:spLocks noGrp="1"/>
          </p:cNvSpPr>
          <p:nvPr>
            <p:ph type="body" idx="1"/>
          </p:nvPr>
        </p:nvSpPr>
        <p:spPr>
          <a:xfrm>
            <a:off x="1902942" y="1977080"/>
            <a:ext cx="8896863" cy="3212758"/>
          </a:xfrm>
        </p:spPr>
        <p:txBody>
          <a:bodyPr>
            <a:normAutofit/>
          </a:bodyPr>
          <a:lstStyle/>
          <a:p>
            <a:endParaRPr lang="lt-LT" sz="2200" b="1" dirty="0">
              <a:solidFill>
                <a:schemeClr val="tx2">
                  <a:lumMod val="50000"/>
                </a:schemeClr>
              </a:solidFill>
            </a:endParaRPr>
          </a:p>
          <a:p>
            <a:r>
              <a:rPr lang="lt-LT" sz="2200" dirty="0">
                <a:solidFill>
                  <a:schemeClr val="tx2">
                    <a:lumMod val="50000"/>
                  </a:schemeClr>
                </a:solidFill>
              </a:rPr>
              <a:t>Priežiūros tarnyba deklaracijoje pateiktą informaciją patikrina </a:t>
            </a:r>
            <a:r>
              <a:rPr lang="lt-LT" sz="2200" b="1" dirty="0">
                <a:solidFill>
                  <a:schemeClr val="tx2">
                    <a:lumMod val="50000"/>
                  </a:schemeClr>
                </a:solidFill>
              </a:rPr>
              <a:t>per 20 darbo dienų </a:t>
            </a:r>
            <a:r>
              <a:rPr lang="lt-LT" sz="2200" dirty="0">
                <a:solidFill>
                  <a:schemeClr val="tx2">
                    <a:lumMod val="50000"/>
                  </a:schemeClr>
                </a:solidFill>
              </a:rPr>
              <a:t>nuo deklaracijos gavimo Priežiūros tarnyboje dienos.</a:t>
            </a:r>
            <a:endParaRPr lang="en-US" sz="2200" dirty="0">
              <a:solidFill>
                <a:schemeClr val="tx2">
                  <a:lumMod val="50000"/>
                </a:schemeClr>
              </a:solidFill>
            </a:endParaRPr>
          </a:p>
        </p:txBody>
      </p:sp>
    </p:spTree>
    <p:extLst>
      <p:ext uri="{BB962C8B-B14F-4D97-AF65-F5344CB8AC3E}">
        <p14:creationId xmlns:p14="http://schemas.microsoft.com/office/powerpoint/2010/main" val="3733154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0562" y="107092"/>
            <a:ext cx="9684049" cy="1491049"/>
          </a:xfrm>
        </p:spPr>
        <p:txBody>
          <a:bodyPr>
            <a:normAutofit/>
          </a:bodyPr>
          <a:lstStyle/>
          <a:p>
            <a:r>
              <a:rPr lang="lt-LT" sz="2800" b="1" dirty="0">
                <a:solidFill>
                  <a:schemeClr val="tx1"/>
                </a:solidFill>
              </a:rPr>
              <a:t>Kokios pasekmės gali kilti nustačius, kad deklaracija ar kartu su ja pateikti dokumentai yra netikslūs, neišsamūs ir t. t.?</a:t>
            </a:r>
            <a:endParaRPr lang="en-US" sz="2800" b="1" dirty="0">
              <a:solidFill>
                <a:schemeClr val="tx1"/>
              </a:solidFill>
            </a:endParaRPr>
          </a:p>
        </p:txBody>
      </p:sp>
      <p:sp>
        <p:nvSpPr>
          <p:cNvPr id="3" name="Text Placeholder 2"/>
          <p:cNvSpPr>
            <a:spLocks noGrp="1"/>
          </p:cNvSpPr>
          <p:nvPr>
            <p:ph type="body" idx="1"/>
          </p:nvPr>
        </p:nvSpPr>
        <p:spPr>
          <a:xfrm>
            <a:off x="1902942" y="1993558"/>
            <a:ext cx="9601670" cy="4085966"/>
          </a:xfrm>
        </p:spPr>
        <p:txBody>
          <a:bodyPr>
            <a:normAutofit/>
          </a:bodyPr>
          <a:lstStyle/>
          <a:p>
            <a:pPr marL="342900" indent="-342900" algn="just">
              <a:buFont typeface="Wingdings" panose="05000000000000000000" pitchFamily="2" charset="2"/>
              <a:buChar char="ü"/>
            </a:pPr>
            <a:r>
              <a:rPr lang="lt-LT" dirty="0">
                <a:solidFill>
                  <a:schemeClr val="tx2">
                    <a:lumMod val="50000"/>
                  </a:schemeClr>
                </a:solidFill>
              </a:rPr>
              <a:t>Lošimų priežiūros tarnyba turi teisę priimti sprendimą įspėti Organizatorių apie galimą žaidimo automato įrašo sąraše </a:t>
            </a:r>
            <a:r>
              <a:rPr lang="lt-LT" b="1" dirty="0">
                <a:solidFill>
                  <a:schemeClr val="tx2">
                    <a:lumMod val="50000"/>
                  </a:schemeClr>
                </a:solidFill>
              </a:rPr>
              <a:t>galiojimo sustabdymą</a:t>
            </a:r>
            <a:r>
              <a:rPr lang="lt-LT" dirty="0">
                <a:solidFill>
                  <a:schemeClr val="tx2">
                    <a:lumMod val="50000"/>
                  </a:schemeClr>
                </a:solidFill>
              </a:rPr>
              <a:t> šiais atvejais:</a:t>
            </a:r>
          </a:p>
          <a:p>
            <a:pPr marL="457200" indent="-457200" algn="just">
              <a:buAutoNum type="arabicPeriod"/>
            </a:pPr>
            <a:r>
              <a:rPr lang="lt-LT" dirty="0">
                <a:solidFill>
                  <a:schemeClr val="tx2">
                    <a:lumMod val="50000"/>
                  </a:schemeClr>
                </a:solidFill>
              </a:rPr>
              <a:t>Jei deklaracijoje yra pateikta netiksli, neišsami (ne visa), klaidinga informacija ar duomenys. </a:t>
            </a:r>
          </a:p>
          <a:p>
            <a:pPr marL="457200" indent="-457200" algn="just">
              <a:buAutoNum type="arabicPeriod"/>
            </a:pPr>
            <a:r>
              <a:rPr lang="lt-LT" dirty="0">
                <a:solidFill>
                  <a:schemeClr val="tx2">
                    <a:lumMod val="50000"/>
                  </a:schemeClr>
                </a:solidFill>
              </a:rPr>
              <a:t>Jei žaidimai deklaracijoje nurodytais žaidimo automatais yra organizuojami pažeidžiant ALĮ nustatytus reikalavimus (bet kuriuo metu).</a:t>
            </a:r>
          </a:p>
          <a:p>
            <a:pPr algn="just"/>
            <a:endParaRPr lang="lt-LT" dirty="0">
              <a:solidFill>
                <a:schemeClr val="tx2">
                  <a:lumMod val="50000"/>
                </a:schemeClr>
              </a:solidFill>
            </a:endParaRPr>
          </a:p>
          <a:p>
            <a:pPr algn="just"/>
            <a:r>
              <a:rPr lang="lt-LT" dirty="0">
                <a:solidFill>
                  <a:schemeClr val="tx2">
                    <a:lumMod val="50000"/>
                  </a:schemeClr>
                </a:solidFill>
              </a:rPr>
              <a:t>*Priežiūros tarnyba nustato ne trumpesnį kaip 5 darbo dienų terminą pažeidimams pašalinti. </a:t>
            </a:r>
          </a:p>
          <a:p>
            <a:pPr algn="just"/>
            <a:endParaRPr lang="lt-LT" dirty="0">
              <a:solidFill>
                <a:schemeClr val="tx2">
                  <a:lumMod val="50000"/>
                </a:schemeClr>
              </a:solidFill>
            </a:endParaRPr>
          </a:p>
          <a:p>
            <a:pPr marL="342900" indent="-342900" algn="just">
              <a:buFont typeface="Wingdings" panose="05000000000000000000" pitchFamily="2" charset="2"/>
              <a:buChar char="ü"/>
            </a:pPr>
            <a:endParaRPr lang="en-US" dirty="0">
              <a:solidFill>
                <a:schemeClr val="tx2">
                  <a:lumMod val="50000"/>
                </a:schemeClr>
              </a:solidFill>
            </a:endParaRPr>
          </a:p>
        </p:txBody>
      </p:sp>
    </p:spTree>
    <p:extLst>
      <p:ext uri="{BB962C8B-B14F-4D97-AF65-F5344CB8AC3E}">
        <p14:creationId xmlns:p14="http://schemas.microsoft.com/office/powerpoint/2010/main" val="4109880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820562" y="107092"/>
            <a:ext cx="9684049" cy="1491049"/>
          </a:xfrm>
        </p:spPr>
        <p:txBody>
          <a:bodyPr>
            <a:normAutofit/>
          </a:bodyPr>
          <a:lstStyle/>
          <a:p>
            <a:r>
              <a:rPr lang="lt-LT" sz="2800" b="1" dirty="0">
                <a:solidFill>
                  <a:schemeClr val="tx1"/>
                </a:solidFill>
              </a:rPr>
              <a:t>Kokios pasekmės gali kilti nesumokėjus nustatytos valstybės rinkliavos?</a:t>
            </a:r>
            <a:endParaRPr lang="en-US" sz="2800" b="1" dirty="0">
              <a:solidFill>
                <a:schemeClr val="tx1"/>
              </a:solidFill>
            </a:endParaRPr>
          </a:p>
        </p:txBody>
      </p:sp>
      <p:sp>
        <p:nvSpPr>
          <p:cNvPr id="3" name="Text Placeholder 2"/>
          <p:cNvSpPr>
            <a:spLocks noGrp="1"/>
          </p:cNvSpPr>
          <p:nvPr>
            <p:ph type="body" idx="1"/>
          </p:nvPr>
        </p:nvSpPr>
        <p:spPr>
          <a:xfrm>
            <a:off x="1655806" y="2397211"/>
            <a:ext cx="9848806" cy="3657598"/>
          </a:xfrm>
        </p:spPr>
        <p:txBody>
          <a:bodyPr>
            <a:normAutofit/>
          </a:bodyPr>
          <a:lstStyle/>
          <a:p>
            <a:pPr algn="just"/>
            <a:r>
              <a:rPr lang="lt-LT" sz="2200" dirty="0">
                <a:solidFill>
                  <a:schemeClr val="tx2">
                    <a:lumMod val="50000"/>
                  </a:schemeClr>
                </a:solidFill>
              </a:rPr>
              <a:t>Priežiūros tarnyba turi teisę priimti sprendimą įspėti Organizatorių apie galimą žaidimo automato įrašo žaidimo automatų sąraše </a:t>
            </a:r>
            <a:r>
              <a:rPr lang="lt-LT" sz="2200" b="1" dirty="0">
                <a:solidFill>
                  <a:schemeClr val="tx2">
                    <a:lumMod val="50000"/>
                  </a:schemeClr>
                </a:solidFill>
              </a:rPr>
              <a:t>galiojimo panaikinimą</a:t>
            </a:r>
            <a:r>
              <a:rPr lang="lt-LT" sz="2200" dirty="0">
                <a:solidFill>
                  <a:schemeClr val="tx2">
                    <a:lumMod val="50000"/>
                  </a:schemeClr>
                </a:solidFill>
              </a:rPr>
              <a:t>.</a:t>
            </a:r>
          </a:p>
          <a:p>
            <a:pPr algn="just"/>
            <a:endParaRPr lang="lt-LT" sz="2200" dirty="0">
              <a:solidFill>
                <a:schemeClr val="tx2">
                  <a:lumMod val="50000"/>
                </a:schemeClr>
              </a:solidFill>
            </a:endParaRPr>
          </a:p>
          <a:p>
            <a:pPr algn="just"/>
            <a:r>
              <a:rPr lang="lt-LT" sz="2200" dirty="0">
                <a:solidFill>
                  <a:schemeClr val="tx2">
                    <a:lumMod val="50000"/>
                  </a:schemeClr>
                </a:solidFill>
              </a:rPr>
              <a:t>*Priežiūros tarnyba nustato ne trumpesnį kaip 5 darbo dienų terminą sumokėti nustatytą valstybės rinkliavą.</a:t>
            </a:r>
          </a:p>
        </p:txBody>
      </p:sp>
    </p:spTree>
    <p:extLst>
      <p:ext uri="{BB962C8B-B14F-4D97-AF65-F5344CB8AC3E}">
        <p14:creationId xmlns:p14="http://schemas.microsoft.com/office/powerpoint/2010/main" val="2795029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5169" y="543698"/>
            <a:ext cx="10095940" cy="1218841"/>
          </a:xfrm>
        </p:spPr>
        <p:txBody>
          <a:bodyPr>
            <a:normAutofit/>
          </a:bodyPr>
          <a:lstStyle/>
          <a:p>
            <a:pPr algn="ctr"/>
            <a:r>
              <a:rPr lang="lt-LT" sz="3200" b="1" dirty="0">
                <a:solidFill>
                  <a:schemeClr val="tx1"/>
                </a:solidFill>
              </a:rPr>
              <a:t>Kokios pasekmės gali kilti, jei Organizatorius per nustatytą terminą nepašalina nustatytų trūkumų?</a:t>
            </a:r>
            <a:endParaRPr lang="en-US" sz="3200" b="1" dirty="0">
              <a:solidFill>
                <a:schemeClr val="tx1"/>
              </a:solidFill>
            </a:endParaRPr>
          </a:p>
        </p:txBody>
      </p:sp>
      <p:sp>
        <p:nvSpPr>
          <p:cNvPr id="3" name="Text Placeholder 2"/>
          <p:cNvSpPr>
            <a:spLocks noGrp="1"/>
          </p:cNvSpPr>
          <p:nvPr>
            <p:ph type="body" idx="1"/>
          </p:nvPr>
        </p:nvSpPr>
        <p:spPr>
          <a:xfrm>
            <a:off x="1630016" y="2207741"/>
            <a:ext cx="9874595" cy="4555524"/>
          </a:xfrm>
        </p:spPr>
        <p:txBody>
          <a:bodyPr>
            <a:normAutofit/>
          </a:bodyPr>
          <a:lstStyle/>
          <a:p>
            <a:pPr marL="342900" indent="-342900" algn="just">
              <a:buFont typeface="Wingdings" panose="05000000000000000000" pitchFamily="2" charset="2"/>
              <a:buChar char="ü"/>
            </a:pPr>
            <a:r>
              <a:rPr lang="lt-LT" sz="2200" b="1" dirty="0">
                <a:solidFill>
                  <a:schemeClr val="tx2">
                    <a:lumMod val="50000"/>
                  </a:schemeClr>
                </a:solidFill>
              </a:rPr>
              <a:t>Sustabdomas žaidimo automato įrašo žaidimo automatų sąraše galiojimas, </a:t>
            </a:r>
            <a:r>
              <a:rPr lang="lt-LT" sz="2200" dirty="0">
                <a:solidFill>
                  <a:schemeClr val="tx2">
                    <a:lumMod val="50000"/>
                  </a:schemeClr>
                </a:solidFill>
              </a:rPr>
              <a:t>jei Organizatorius per nustatytą terminą nepašalina pažeidimų, dėl kurių buvo įspėtas, arba, pašalinęs pažeidimus, ne vėliau kaip kitą darbo dieną nuo pažeidimų pašalinimo dienos apie tai nepraneša Lošimų priežiūros tarnybai.</a:t>
            </a:r>
          </a:p>
          <a:p>
            <a:pPr algn="just"/>
            <a:endParaRPr lang="lt-LT" sz="2200" dirty="0">
              <a:solidFill>
                <a:schemeClr val="tx2">
                  <a:lumMod val="50000"/>
                </a:schemeClr>
              </a:solidFill>
            </a:endParaRPr>
          </a:p>
          <a:p>
            <a:pPr marL="342900" indent="-342900" algn="just">
              <a:buFont typeface="Wingdings" panose="05000000000000000000" pitchFamily="2" charset="2"/>
              <a:buChar char="ü"/>
            </a:pPr>
            <a:r>
              <a:rPr lang="lt-LT" sz="2200" b="1" dirty="0">
                <a:solidFill>
                  <a:schemeClr val="tx2">
                    <a:lumMod val="50000"/>
                  </a:schemeClr>
                </a:solidFill>
              </a:rPr>
              <a:t>Panaikinamas žaidimo automato įrašo žaidimo automatų sąraše galiojimas</a:t>
            </a:r>
            <a:r>
              <a:rPr lang="lt-LT" sz="2200" dirty="0">
                <a:solidFill>
                  <a:schemeClr val="tx2">
                    <a:lumMod val="50000"/>
                  </a:schemeClr>
                </a:solidFill>
              </a:rPr>
              <a:t>, jei Organizatorius per 5 darbo dienas nesumoka nustatytos valstybės rinkliavos – 52 Eur.</a:t>
            </a:r>
          </a:p>
          <a:p>
            <a:pPr marL="342900" indent="-342900" algn="just">
              <a:buFont typeface="Wingdings" panose="05000000000000000000" pitchFamily="2" charset="2"/>
              <a:buChar char="ü"/>
            </a:pPr>
            <a:endParaRPr lang="lt-LT" sz="2200" dirty="0">
              <a:solidFill>
                <a:schemeClr val="tx2">
                  <a:lumMod val="50000"/>
                </a:schemeClr>
              </a:solidFill>
            </a:endParaRPr>
          </a:p>
        </p:txBody>
      </p:sp>
    </p:spTree>
    <p:extLst>
      <p:ext uri="{BB962C8B-B14F-4D97-AF65-F5344CB8AC3E}">
        <p14:creationId xmlns:p14="http://schemas.microsoft.com/office/powerpoint/2010/main" val="189772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EB536-2514-4A65-BE57-C36A03FB6A3C}"/>
              </a:ext>
            </a:extLst>
          </p:cNvPr>
          <p:cNvSpPr>
            <a:spLocks noGrp="1"/>
          </p:cNvSpPr>
          <p:nvPr>
            <p:ph type="title"/>
          </p:nvPr>
        </p:nvSpPr>
        <p:spPr>
          <a:xfrm>
            <a:off x="1934817" y="410817"/>
            <a:ext cx="9569794" cy="1485820"/>
          </a:xfrm>
        </p:spPr>
        <p:txBody>
          <a:bodyPr>
            <a:noAutofit/>
          </a:bodyPr>
          <a:lstStyle/>
          <a:p>
            <a:r>
              <a:rPr lang="lt-LT" sz="2800" b="1" dirty="0">
                <a:solidFill>
                  <a:schemeClr val="tx1"/>
                </a:solidFill>
              </a:rPr>
              <a:t>Kokiais dar atvejais gali būti panaikintas žaidimo automato įrašo galiojimas žaidimo automatų sąraše?</a:t>
            </a:r>
            <a:endParaRPr lang="en-US" sz="2800" b="1" dirty="0">
              <a:solidFill>
                <a:schemeClr val="tx1"/>
              </a:solidFill>
            </a:endParaRPr>
          </a:p>
        </p:txBody>
      </p:sp>
      <p:sp>
        <p:nvSpPr>
          <p:cNvPr id="3" name="Text Placeholder 2">
            <a:extLst>
              <a:ext uri="{FF2B5EF4-FFF2-40B4-BE49-F238E27FC236}">
                <a16:creationId xmlns:a16="http://schemas.microsoft.com/office/drawing/2014/main" id="{BF45A17D-66E8-4236-9F69-6B34981D77BF}"/>
              </a:ext>
            </a:extLst>
          </p:cNvPr>
          <p:cNvSpPr>
            <a:spLocks noGrp="1"/>
          </p:cNvSpPr>
          <p:nvPr>
            <p:ph type="body" idx="1"/>
          </p:nvPr>
        </p:nvSpPr>
        <p:spPr>
          <a:xfrm>
            <a:off x="1603513" y="2191660"/>
            <a:ext cx="10031896" cy="3851332"/>
          </a:xfrm>
        </p:spPr>
        <p:txBody>
          <a:bodyPr>
            <a:noAutofit/>
          </a:bodyPr>
          <a:lstStyle/>
          <a:p>
            <a:pPr marL="457200" indent="-457200" algn="just">
              <a:buAutoNum type="arabicPeriod"/>
            </a:pPr>
            <a:r>
              <a:rPr lang="lt-LT" sz="2300" dirty="0">
                <a:solidFill>
                  <a:schemeClr val="tx2">
                    <a:lumMod val="50000"/>
                  </a:schemeClr>
                </a:solidFill>
              </a:rPr>
              <a:t>Organizatorius per Lošimų priežiūros tarnybos nustatytą terminą nepašalina pažeidimų, dėl kurių buvo sustabdytas žaidimo automato įrašo sąraše galiojimas;</a:t>
            </a:r>
          </a:p>
          <a:p>
            <a:pPr marL="457200" indent="-457200" algn="just">
              <a:buAutoNum type="arabicPeriod"/>
            </a:pPr>
            <a:r>
              <a:rPr lang="lt-LT" sz="2300" dirty="0">
                <a:solidFill>
                  <a:schemeClr val="tx2">
                    <a:lumMod val="50000"/>
                  </a:schemeClr>
                </a:solidFill>
              </a:rPr>
              <a:t>Organizatorius pažeidimus pašalina, tačiau apie tai nepraneša Lošimų priežiūros tarnybai;</a:t>
            </a:r>
          </a:p>
          <a:p>
            <a:pPr marL="457200" indent="-457200" algn="just">
              <a:buAutoNum type="arabicPeriod"/>
            </a:pPr>
            <a:r>
              <a:rPr lang="lt-LT" sz="2300" dirty="0">
                <a:solidFill>
                  <a:schemeClr val="tx2">
                    <a:lumMod val="50000"/>
                  </a:schemeClr>
                </a:solidFill>
              </a:rPr>
              <a:t>Organizatorius pateikia prašymą panaikinti įrašą;</a:t>
            </a:r>
          </a:p>
          <a:p>
            <a:pPr marL="457200" indent="-457200" algn="just">
              <a:buAutoNum type="arabicPeriod"/>
            </a:pPr>
            <a:r>
              <a:rPr lang="lt-LT" sz="2300" dirty="0">
                <a:solidFill>
                  <a:schemeClr val="tx2">
                    <a:lumMod val="50000"/>
                  </a:schemeClr>
                </a:solidFill>
              </a:rPr>
              <a:t>Organizatorius miršta arba yra likviduojamas.</a:t>
            </a:r>
          </a:p>
        </p:txBody>
      </p:sp>
    </p:spTree>
    <p:extLst>
      <p:ext uri="{BB962C8B-B14F-4D97-AF65-F5344CB8AC3E}">
        <p14:creationId xmlns:p14="http://schemas.microsoft.com/office/powerpoint/2010/main" val="4201195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6838EE67-985F-E32A-1C4D-98450CCBA4D9}"/>
              </a:ext>
            </a:extLst>
          </p:cNvPr>
          <p:cNvSpPr>
            <a:spLocks noGrp="1"/>
          </p:cNvSpPr>
          <p:nvPr>
            <p:ph type="title"/>
          </p:nvPr>
        </p:nvSpPr>
        <p:spPr>
          <a:xfrm>
            <a:off x="1941512" y="610950"/>
            <a:ext cx="8915399" cy="1468800"/>
          </a:xfrm>
        </p:spPr>
        <p:txBody>
          <a:bodyPr>
            <a:normAutofit/>
          </a:bodyPr>
          <a:lstStyle/>
          <a:p>
            <a:r>
              <a:rPr lang="lt-LT" sz="2800" b="1" dirty="0">
                <a:solidFill>
                  <a:schemeClr val="tx1"/>
                </a:solidFill>
              </a:rPr>
              <a:t>Jei keičiasi žaidimo automato eksploatavimo vieta ar žaidimo automatas neeksploatuojamas, organizatorius privalo:  </a:t>
            </a:r>
            <a:endParaRPr lang="en-US" sz="2800" b="1" dirty="0">
              <a:solidFill>
                <a:schemeClr val="tx1"/>
              </a:solidFill>
            </a:endParaRPr>
          </a:p>
        </p:txBody>
      </p:sp>
      <p:sp>
        <p:nvSpPr>
          <p:cNvPr id="3" name="Teksto vietos rezervavimo ženklas 2">
            <a:extLst>
              <a:ext uri="{FF2B5EF4-FFF2-40B4-BE49-F238E27FC236}">
                <a16:creationId xmlns:a16="http://schemas.microsoft.com/office/drawing/2014/main" id="{5C4502B8-F5E9-6F11-71B3-3EFAA32525AC}"/>
              </a:ext>
            </a:extLst>
          </p:cNvPr>
          <p:cNvSpPr>
            <a:spLocks noGrp="1"/>
          </p:cNvSpPr>
          <p:nvPr>
            <p:ph type="body" idx="1"/>
          </p:nvPr>
        </p:nvSpPr>
        <p:spPr>
          <a:xfrm>
            <a:off x="1941512" y="2568599"/>
            <a:ext cx="8812214" cy="3060675"/>
          </a:xfrm>
        </p:spPr>
        <p:txBody>
          <a:bodyPr>
            <a:noAutofit/>
          </a:bodyPr>
          <a:lstStyle/>
          <a:p>
            <a:r>
              <a:rPr lang="lt-LT" sz="2400" dirty="0">
                <a:solidFill>
                  <a:schemeClr val="tx1"/>
                </a:solidFill>
              </a:rPr>
              <a:t>Žaidimų žaidimo automatais organizatorius apie pakeistą žaidimo automato eksploatavimo vietą ar žaidimo automato eksploatavimo pabaigą privalo raštu ar per atstumą, elektroninėmis priemonėmis per Paslaugų įstatyme nurodytą kontaktinį centrą informuoti Priežiūros tarnybą per </a:t>
            </a:r>
            <a:r>
              <a:rPr lang="lt-LT" sz="2400" b="1" dirty="0">
                <a:solidFill>
                  <a:schemeClr val="tx1"/>
                </a:solidFill>
              </a:rPr>
              <a:t>3 darbo dienas </a:t>
            </a:r>
            <a:r>
              <a:rPr lang="lt-LT" sz="2400" dirty="0">
                <a:solidFill>
                  <a:schemeClr val="tx1"/>
                </a:solidFill>
              </a:rPr>
              <a:t>nuo žaidimo automato eksploatavimo vietos pakeitimo ar žaidimo automato eksploatavimo pabaigos dienos.</a:t>
            </a:r>
            <a:endParaRPr lang="en-US" sz="2400" dirty="0">
              <a:solidFill>
                <a:schemeClr val="tx1"/>
              </a:solidFill>
            </a:endParaRPr>
          </a:p>
        </p:txBody>
      </p:sp>
    </p:spTree>
    <p:extLst>
      <p:ext uri="{BB962C8B-B14F-4D97-AF65-F5344CB8AC3E}">
        <p14:creationId xmlns:p14="http://schemas.microsoft.com/office/powerpoint/2010/main" val="908456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528B525C-37E4-A37A-09E4-F40AAFC2A94F}"/>
              </a:ext>
            </a:extLst>
          </p:cNvPr>
          <p:cNvSpPr>
            <a:spLocks noGrp="1" noChangeArrowheads="1"/>
          </p:cNvSpPr>
          <p:nvPr>
            <p:ph type="title"/>
          </p:nvPr>
        </p:nvSpPr>
        <p:spPr bwMode="auto">
          <a:xfrm>
            <a:off x="1714452" y="1097902"/>
            <a:ext cx="10477548"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defTabSz="914400" eaLnBrk="0" fontAlgn="base" hangingPunct="0">
              <a:spcAft>
                <a:spcPct val="0"/>
              </a:spcAft>
            </a:pPr>
            <a:r>
              <a:rPr kumimoji="0" lang="lt-LT" altLang="en-US" sz="2400" b="1" i="0" u="none" strike="noStrike" cap="none" normalizeH="0" baseline="0" dirty="0">
                <a:ln>
                  <a:noFill/>
                </a:ln>
                <a:solidFill>
                  <a:srgbClr val="000000"/>
                </a:solidFill>
                <a:effectLst/>
              </a:rPr>
              <a:t>J</a:t>
            </a:r>
            <a:r>
              <a:rPr kumimoji="0" lang="lt-LT" altLang="en-US" sz="2400" b="1" i="0" u="none" strike="noStrike" cap="none" normalizeH="0" baseline="0" dirty="0">
                <a:ln>
                  <a:noFill/>
                </a:ln>
                <a:solidFill>
                  <a:schemeClr val="tx1"/>
                </a:solidFill>
                <a:effectLst/>
              </a:rPr>
              <a:t>ei žaidimo automatas kuris įrašytas į žaidimų automatų sąrašą</a:t>
            </a:r>
            <a:br>
              <a:rPr kumimoji="0" lang="lt-LT" altLang="en-US" sz="2400" b="1" i="0" u="none" strike="noStrike" cap="none" normalizeH="0" baseline="0" dirty="0">
                <a:ln>
                  <a:noFill/>
                </a:ln>
                <a:solidFill>
                  <a:schemeClr val="tx1"/>
                </a:solidFill>
                <a:effectLst/>
              </a:rPr>
            </a:br>
            <a:r>
              <a:rPr kumimoji="0" lang="lt-LT" altLang="en-US" sz="2400" b="1" i="0" u="none" strike="noStrike" cap="none" normalizeH="0" baseline="0" dirty="0">
                <a:ln>
                  <a:noFill/>
                </a:ln>
                <a:solidFill>
                  <a:schemeClr val="tx1"/>
                </a:solidFill>
                <a:effectLst/>
              </a:rPr>
              <a:t>yra  parduodamas ar kitaip perleidžiama nuosavybės teisę į jį, </a:t>
            </a:r>
            <a:br>
              <a:rPr kumimoji="0" lang="lt-LT" altLang="en-US" sz="2400" b="1" i="0" u="none" strike="noStrike" cap="none" normalizeH="0" baseline="0" dirty="0">
                <a:ln>
                  <a:noFill/>
                </a:ln>
                <a:solidFill>
                  <a:schemeClr val="tx1"/>
                </a:solidFill>
                <a:effectLst/>
              </a:rPr>
            </a:br>
            <a:r>
              <a:rPr kumimoji="0" lang="lt-LT" altLang="en-US" sz="2400" b="1" i="0" u="none" strike="noStrike" cap="none" normalizeH="0" baseline="0" dirty="0">
                <a:ln>
                  <a:noFill/>
                </a:ln>
                <a:solidFill>
                  <a:schemeClr val="tx1"/>
                </a:solidFill>
                <a:effectLst/>
              </a:rPr>
              <a:t>organizatorius turi apie tai informuoti Lošimų priežiūros tarnybą. </a:t>
            </a:r>
            <a:br>
              <a:rPr kumimoji="0" lang="lt-LT" altLang="en-US" sz="2400" b="1" i="0" u="none" strike="noStrike" cap="none" normalizeH="0" baseline="0" dirty="0">
                <a:ln>
                  <a:noFill/>
                </a:ln>
                <a:solidFill>
                  <a:schemeClr val="tx1"/>
                </a:solidFill>
                <a:effectLst/>
              </a:rPr>
            </a:br>
            <a:br>
              <a:rPr kumimoji="0" lang="lt-LT" altLang="en-US" sz="2400" b="1" i="0" u="none" strike="noStrike" cap="none" normalizeH="0" baseline="0" dirty="0">
                <a:ln>
                  <a:noFill/>
                </a:ln>
                <a:solidFill>
                  <a:schemeClr val="tx1"/>
                </a:solidFill>
                <a:effectLst/>
              </a:rPr>
            </a:br>
            <a:r>
              <a:rPr kumimoji="0" lang="lt-LT" altLang="en-US" sz="2400" b="1" i="0" u="none" strike="noStrike" cap="none" normalizeH="0" baseline="0" dirty="0">
                <a:ln>
                  <a:noFill/>
                </a:ln>
                <a:solidFill>
                  <a:schemeClr val="tx1"/>
                </a:solidFill>
                <a:effectLst/>
              </a:rPr>
              <a:t>Lošimų priežiūros tarnyba </a:t>
            </a:r>
            <a:r>
              <a:rPr lang="lt-LT" sz="2400" b="1" dirty="0">
                <a:solidFill>
                  <a:schemeClr val="tx1"/>
                </a:solidFill>
              </a:rPr>
              <a:t>panaikina žaidimo automato įrašo </a:t>
            </a:r>
            <a:br>
              <a:rPr lang="lt-LT" sz="2400" b="1" dirty="0">
                <a:solidFill>
                  <a:schemeClr val="tx1"/>
                </a:solidFill>
              </a:rPr>
            </a:br>
            <a:r>
              <a:rPr lang="lt-LT" sz="2400" b="1" dirty="0">
                <a:solidFill>
                  <a:schemeClr val="tx1"/>
                </a:solidFill>
              </a:rPr>
              <a:t>žaidimo automatų sąraše galiojimą. </a:t>
            </a:r>
            <a:br>
              <a:rPr lang="lt-LT" sz="2400" b="1" dirty="0">
                <a:solidFill>
                  <a:schemeClr val="tx1"/>
                </a:solidFill>
              </a:rPr>
            </a:br>
            <a:br>
              <a:rPr lang="lt-LT" sz="2400" b="1" dirty="0">
                <a:solidFill>
                  <a:schemeClr val="tx1"/>
                </a:solidFill>
              </a:rPr>
            </a:br>
            <a:r>
              <a:rPr lang="lt-LT" sz="2400" b="1" dirty="0">
                <a:solidFill>
                  <a:schemeClr val="tx1"/>
                </a:solidFill>
              </a:rPr>
              <a:t>Naujasis žaidimo automato savininkas, norėdamas eksploatuoti </a:t>
            </a:r>
            <a:br>
              <a:rPr lang="lt-LT" sz="2400" b="1" dirty="0">
                <a:solidFill>
                  <a:schemeClr val="tx1"/>
                </a:solidFill>
              </a:rPr>
            </a:br>
            <a:r>
              <a:rPr lang="lt-LT" sz="2400" b="1" dirty="0">
                <a:solidFill>
                  <a:schemeClr val="tx1"/>
                </a:solidFill>
              </a:rPr>
              <a:t>žaidimo automatą teikia naują deklaraciją Lošimų priežiūros tarnybai.</a:t>
            </a:r>
            <a:br>
              <a:rPr lang="lt-LT" sz="2400" b="1" dirty="0">
                <a:solidFill>
                  <a:schemeClr val="tx1"/>
                </a:solidFill>
              </a:rPr>
            </a:br>
            <a:r>
              <a:rPr lang="lt-LT" sz="2400" b="1" dirty="0">
                <a:solidFill>
                  <a:schemeClr val="tx1"/>
                </a:solidFill>
              </a:rPr>
              <a:t> </a:t>
            </a:r>
            <a:br>
              <a:rPr kumimoji="0" lang="lt-LT" altLang="en-US" sz="2400" b="1" i="0" u="none" strike="noStrike" cap="none" normalizeH="0" baseline="0" dirty="0">
                <a:ln>
                  <a:noFill/>
                </a:ln>
                <a:solidFill>
                  <a:srgbClr val="000000"/>
                </a:solidFill>
                <a:effectLst/>
              </a:rPr>
            </a:br>
            <a:endParaRPr kumimoji="0" lang="en-US" altLang="en-US" sz="2400" b="1"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2221434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2120" y="748933"/>
            <a:ext cx="8915399" cy="1013964"/>
          </a:xfrm>
        </p:spPr>
        <p:txBody>
          <a:bodyPr>
            <a:normAutofit/>
          </a:bodyPr>
          <a:lstStyle/>
          <a:p>
            <a:r>
              <a:rPr lang="lt-LT" sz="2800" b="1" dirty="0">
                <a:solidFill>
                  <a:schemeClr val="tx1"/>
                </a:solidFill>
              </a:rPr>
              <a:t>Ar yra numatyta sankcija už žaidimų žaidimo automatais organizavimo tvarkos pažeidimus?</a:t>
            </a:r>
          </a:p>
        </p:txBody>
      </p:sp>
      <p:sp>
        <p:nvSpPr>
          <p:cNvPr id="3" name="Text Placeholder 2"/>
          <p:cNvSpPr>
            <a:spLocks noGrp="1"/>
          </p:cNvSpPr>
          <p:nvPr>
            <p:ph type="body" idx="1"/>
          </p:nvPr>
        </p:nvSpPr>
        <p:spPr>
          <a:xfrm>
            <a:off x="2548022" y="2578443"/>
            <a:ext cx="8350637" cy="1762898"/>
          </a:xfrm>
        </p:spPr>
        <p:txBody>
          <a:bodyPr>
            <a:normAutofit/>
          </a:bodyPr>
          <a:lstStyle/>
          <a:p>
            <a:r>
              <a:rPr lang="lt-LT" sz="2200" dirty="0">
                <a:solidFill>
                  <a:schemeClr val="tx2">
                    <a:lumMod val="50000"/>
                  </a:schemeClr>
                </a:solidFill>
              </a:rPr>
              <a:t>Lietuvos Respublikos administracinių nusižengimų kodekso 134 straipsnio 1 dalis numato, kad žaidimų žaidimo automatais organizavimo tvarkos pažeidimas </a:t>
            </a:r>
            <a:r>
              <a:rPr lang="lt-LT" sz="2200" b="1" dirty="0">
                <a:solidFill>
                  <a:schemeClr val="tx2">
                    <a:lumMod val="50000"/>
                  </a:schemeClr>
                </a:solidFill>
              </a:rPr>
              <a:t>užtraukia baudą</a:t>
            </a:r>
            <a:r>
              <a:rPr lang="lt-LT" sz="2200" dirty="0">
                <a:solidFill>
                  <a:schemeClr val="tx2">
                    <a:lumMod val="50000"/>
                  </a:schemeClr>
                </a:solidFill>
              </a:rPr>
              <a:t> nuo vieno šimto iki dviejų šimtų penkiasdešimt eurų.</a:t>
            </a:r>
          </a:p>
          <a:p>
            <a:endParaRPr lang="lt-LT" dirty="0"/>
          </a:p>
          <a:p>
            <a:endParaRPr lang="lt-LT" dirty="0"/>
          </a:p>
        </p:txBody>
      </p:sp>
    </p:spTree>
    <p:extLst>
      <p:ext uri="{BB962C8B-B14F-4D97-AF65-F5344CB8AC3E}">
        <p14:creationId xmlns:p14="http://schemas.microsoft.com/office/powerpoint/2010/main" val="15951063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3839" y="328546"/>
            <a:ext cx="8911687" cy="1280890"/>
          </a:xfrm>
        </p:spPr>
        <p:txBody>
          <a:bodyPr>
            <a:normAutofit fontScale="90000"/>
          </a:bodyPr>
          <a:lstStyle/>
          <a:p>
            <a:pPr algn="ctr"/>
            <a:r>
              <a:rPr lang="lt-LT" sz="2800" b="1" dirty="0">
                <a:solidFill>
                  <a:schemeClr val="bg2">
                    <a:lumMod val="10000"/>
                  </a:schemeClr>
                </a:solidFill>
              </a:rPr>
              <a:t>Kas yra žaidimo automatas pagal Lietuvos Respublikos Azartinių lošimų įstatymą (toliau – ALĮ)?</a:t>
            </a:r>
          </a:p>
        </p:txBody>
      </p:sp>
      <p:sp>
        <p:nvSpPr>
          <p:cNvPr id="3" name="Content Placeholder 2"/>
          <p:cNvSpPr>
            <a:spLocks noGrp="1"/>
          </p:cNvSpPr>
          <p:nvPr>
            <p:ph idx="1"/>
          </p:nvPr>
        </p:nvSpPr>
        <p:spPr>
          <a:xfrm>
            <a:off x="1973839" y="1886527"/>
            <a:ext cx="9215610" cy="4520514"/>
          </a:xfrm>
        </p:spPr>
        <p:txBody>
          <a:bodyPr>
            <a:normAutofit/>
          </a:bodyPr>
          <a:lstStyle/>
          <a:p>
            <a:pPr marL="0" indent="0">
              <a:buNone/>
            </a:pPr>
            <a:r>
              <a:rPr lang="lt-LT" sz="2600" b="1" dirty="0">
                <a:solidFill>
                  <a:schemeClr val="bg2">
                    <a:lumMod val="10000"/>
                  </a:schemeClr>
                </a:solidFill>
              </a:rPr>
              <a:t>Žaidimo automatas </a:t>
            </a:r>
            <a:r>
              <a:rPr lang="lt-LT" sz="2600" dirty="0">
                <a:solidFill>
                  <a:schemeClr val="bg2">
                    <a:lumMod val="10000"/>
                  </a:schemeClr>
                </a:solidFill>
              </a:rPr>
              <a:t>– mechaninis, elektroninis arba elektromechaninis įrenginys, kuriuo teisė pradėti žaisti įgyjama įmetus žaidimo žetoną ir (ar) pinigus ir kuriuo žaidžiant, priklausomai nuo žaidėjo gebėjimų, galima laimėti</a:t>
            </a:r>
            <a:r>
              <a:rPr lang="en-US" sz="2600" dirty="0">
                <a:solidFill>
                  <a:schemeClr val="bg2">
                    <a:lumMod val="10000"/>
                  </a:schemeClr>
                </a:solidFill>
              </a:rPr>
              <a:t>:</a:t>
            </a:r>
          </a:p>
          <a:p>
            <a:pPr marL="0" indent="0">
              <a:buNone/>
            </a:pPr>
            <a:r>
              <a:rPr lang="en-US" sz="2600" dirty="0">
                <a:solidFill>
                  <a:schemeClr val="bg2">
                    <a:lumMod val="10000"/>
                  </a:schemeClr>
                </a:solidFill>
              </a:rPr>
              <a:t>1. </a:t>
            </a:r>
            <a:r>
              <a:rPr lang="lt-LT" sz="2600" dirty="0">
                <a:solidFill>
                  <a:schemeClr val="bg2">
                    <a:lumMod val="10000"/>
                  </a:schemeClr>
                </a:solidFill>
              </a:rPr>
              <a:t>galimybę žaisti tam tikrą laiką</a:t>
            </a:r>
            <a:r>
              <a:rPr lang="en-US" sz="2600" dirty="0">
                <a:solidFill>
                  <a:schemeClr val="bg2">
                    <a:lumMod val="10000"/>
                  </a:schemeClr>
                </a:solidFill>
              </a:rPr>
              <a:t>;</a:t>
            </a:r>
          </a:p>
          <a:p>
            <a:pPr marL="0" indent="0">
              <a:buNone/>
            </a:pPr>
            <a:r>
              <a:rPr lang="en-US" sz="2600" dirty="0">
                <a:solidFill>
                  <a:schemeClr val="bg2">
                    <a:lumMod val="10000"/>
                  </a:schemeClr>
                </a:solidFill>
              </a:rPr>
              <a:t>2. </a:t>
            </a:r>
            <a:r>
              <a:rPr lang="lt-LT" sz="2600" dirty="0">
                <a:solidFill>
                  <a:schemeClr val="bg2">
                    <a:lumMod val="10000"/>
                  </a:schemeClr>
                </a:solidFill>
              </a:rPr>
              <a:t>daiktinį 30 eurų vertės neviršijantį laimėjimą</a:t>
            </a:r>
            <a:r>
              <a:rPr lang="en-US" sz="2600" dirty="0">
                <a:solidFill>
                  <a:schemeClr val="bg2">
                    <a:lumMod val="10000"/>
                  </a:schemeClr>
                </a:solidFill>
              </a:rPr>
              <a:t>;</a:t>
            </a:r>
          </a:p>
          <a:p>
            <a:pPr marL="0" indent="0">
              <a:buNone/>
            </a:pPr>
            <a:r>
              <a:rPr lang="en-US" sz="2600" dirty="0">
                <a:solidFill>
                  <a:schemeClr val="bg2">
                    <a:lumMod val="10000"/>
                  </a:schemeClr>
                </a:solidFill>
              </a:rPr>
              <a:t>3. </a:t>
            </a:r>
            <a:r>
              <a:rPr lang="lt-LT" sz="2600" dirty="0">
                <a:solidFill>
                  <a:schemeClr val="bg2">
                    <a:lumMod val="10000"/>
                  </a:schemeClr>
                </a:solidFill>
              </a:rPr>
              <a:t>žaidimo žetoną, kuriuo galima papildomą laiką žaisti žaidimo automatu ar kurį galima pakeisti į daiktinį 30 eurų vertės neviršijantį laimėjimą.</a:t>
            </a:r>
          </a:p>
          <a:p>
            <a:pPr marL="0" indent="0">
              <a:buNone/>
            </a:pPr>
            <a:endParaRPr lang="lt-LT" sz="2600" dirty="0"/>
          </a:p>
        </p:txBody>
      </p:sp>
    </p:spTree>
    <p:extLst>
      <p:ext uri="{BB962C8B-B14F-4D97-AF65-F5344CB8AC3E}">
        <p14:creationId xmlns:p14="http://schemas.microsoft.com/office/powerpoint/2010/main" val="4018988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1350" y="0"/>
            <a:ext cx="9119287" cy="1339358"/>
          </a:xfrm>
        </p:spPr>
        <p:txBody>
          <a:bodyPr>
            <a:normAutofit/>
          </a:bodyPr>
          <a:lstStyle/>
          <a:p>
            <a:r>
              <a:rPr lang="lt-LT" sz="2800" b="1" dirty="0">
                <a:solidFill>
                  <a:schemeClr val="tx1"/>
                </a:solidFill>
              </a:rPr>
              <a:t>Kokie teisės aktai reglamentuoja žaidimų žaidimo automatais organizavimo tvarką?</a:t>
            </a:r>
            <a:endParaRPr lang="en-US" sz="2800" b="1" dirty="0">
              <a:solidFill>
                <a:schemeClr val="tx1"/>
              </a:solidFill>
            </a:endParaRPr>
          </a:p>
        </p:txBody>
      </p:sp>
      <p:sp>
        <p:nvSpPr>
          <p:cNvPr id="3" name="Text Placeholder 2"/>
          <p:cNvSpPr>
            <a:spLocks noGrp="1"/>
          </p:cNvSpPr>
          <p:nvPr>
            <p:ph type="body" idx="1"/>
          </p:nvPr>
        </p:nvSpPr>
        <p:spPr>
          <a:xfrm>
            <a:off x="2693772" y="1952368"/>
            <a:ext cx="8810839" cy="4522574"/>
          </a:xfrm>
        </p:spPr>
        <p:txBody>
          <a:bodyPr>
            <a:noAutofit/>
          </a:bodyPr>
          <a:lstStyle/>
          <a:p>
            <a:pPr marL="342900" indent="-342900">
              <a:buFont typeface="Wingdings" panose="05000000000000000000" pitchFamily="2" charset="2"/>
              <a:buChar char="ü"/>
            </a:pPr>
            <a:r>
              <a:rPr lang="lt-LT" sz="2200" b="1" dirty="0">
                <a:solidFill>
                  <a:schemeClr val="bg2">
                    <a:lumMod val="10000"/>
                  </a:schemeClr>
                </a:solidFill>
              </a:rPr>
              <a:t>Lietuvos Respublikos azartinių lošimų įstatymas</a:t>
            </a:r>
            <a:r>
              <a:rPr lang="lt-LT" sz="2200" dirty="0">
                <a:solidFill>
                  <a:schemeClr val="bg2">
                    <a:lumMod val="10000"/>
                  </a:schemeClr>
                </a:solidFill>
              </a:rPr>
              <a:t>;</a:t>
            </a:r>
          </a:p>
          <a:p>
            <a:pPr marL="342900" indent="-342900">
              <a:buFont typeface="Wingdings" panose="05000000000000000000" pitchFamily="2" charset="2"/>
              <a:buChar char="ü"/>
            </a:pPr>
            <a:r>
              <a:rPr lang="lt-LT" sz="2200" b="1" dirty="0">
                <a:solidFill>
                  <a:schemeClr val="bg2">
                    <a:lumMod val="10000"/>
                  </a:schemeClr>
                </a:solidFill>
              </a:rPr>
              <a:t>Ketinimo eksploatuoti žaidimo automatus deklaracijoje pateiktos informacijos patikrinimo ir žaidimo automatų dokumentų išdavimo tvarkos aprašas</a:t>
            </a:r>
            <a:r>
              <a:rPr lang="en-US" sz="2200" dirty="0">
                <a:solidFill>
                  <a:schemeClr val="bg2">
                    <a:lumMod val="10000"/>
                  </a:schemeClr>
                </a:solidFill>
              </a:rPr>
              <a:t>, </a:t>
            </a:r>
            <a:r>
              <a:rPr lang="en-US" sz="2200" dirty="0" err="1">
                <a:solidFill>
                  <a:schemeClr val="bg2">
                    <a:lumMod val="10000"/>
                  </a:schemeClr>
                </a:solidFill>
              </a:rPr>
              <a:t>patvirtintas</a:t>
            </a:r>
            <a:r>
              <a:rPr lang="en-US" sz="2200" dirty="0">
                <a:solidFill>
                  <a:schemeClr val="bg2">
                    <a:lumMod val="10000"/>
                  </a:schemeClr>
                </a:solidFill>
              </a:rPr>
              <a:t> Lo</a:t>
            </a:r>
            <a:r>
              <a:rPr lang="lt-LT" sz="2200" dirty="0">
                <a:solidFill>
                  <a:schemeClr val="bg2">
                    <a:lumMod val="10000"/>
                  </a:schemeClr>
                </a:solidFill>
              </a:rPr>
              <a:t>š</a:t>
            </a:r>
            <a:r>
              <a:rPr lang="en-US" sz="2200" dirty="0" err="1">
                <a:solidFill>
                  <a:schemeClr val="bg2">
                    <a:lumMod val="10000"/>
                  </a:schemeClr>
                </a:solidFill>
              </a:rPr>
              <a:t>im</a:t>
            </a:r>
            <a:r>
              <a:rPr lang="lt-LT" sz="2200" dirty="0">
                <a:solidFill>
                  <a:schemeClr val="bg2">
                    <a:lumMod val="10000"/>
                  </a:schemeClr>
                </a:solidFill>
              </a:rPr>
              <a:t>ų</a:t>
            </a:r>
            <a:r>
              <a:rPr lang="en-US" sz="2200" dirty="0">
                <a:solidFill>
                  <a:schemeClr val="bg2">
                    <a:lumMod val="10000"/>
                  </a:schemeClr>
                </a:solidFill>
              </a:rPr>
              <a:t> </a:t>
            </a:r>
            <a:r>
              <a:rPr lang="en-US" sz="2200" dirty="0" err="1">
                <a:solidFill>
                  <a:schemeClr val="bg2">
                    <a:lumMod val="10000"/>
                  </a:schemeClr>
                </a:solidFill>
              </a:rPr>
              <a:t>prie</a:t>
            </a:r>
            <a:r>
              <a:rPr lang="lt-LT" sz="2200" dirty="0">
                <a:solidFill>
                  <a:schemeClr val="bg2">
                    <a:lumMod val="10000"/>
                  </a:schemeClr>
                </a:solidFill>
              </a:rPr>
              <a:t>ž</a:t>
            </a:r>
            <a:r>
              <a:rPr lang="en-US" sz="2200" dirty="0" err="1">
                <a:solidFill>
                  <a:schemeClr val="bg2">
                    <a:lumMod val="10000"/>
                  </a:schemeClr>
                </a:solidFill>
              </a:rPr>
              <a:t>i</a:t>
            </a:r>
            <a:r>
              <a:rPr lang="lt-LT" sz="2200" dirty="0">
                <a:solidFill>
                  <a:schemeClr val="bg2">
                    <a:lumMod val="10000"/>
                  </a:schemeClr>
                </a:solidFill>
              </a:rPr>
              <a:t>ū</a:t>
            </a:r>
            <a:r>
              <a:rPr lang="en-US" sz="2200" dirty="0" err="1">
                <a:solidFill>
                  <a:schemeClr val="bg2">
                    <a:lumMod val="10000"/>
                  </a:schemeClr>
                </a:solidFill>
              </a:rPr>
              <a:t>ros</a:t>
            </a:r>
            <a:r>
              <a:rPr lang="en-US" sz="2200" dirty="0">
                <a:solidFill>
                  <a:schemeClr val="bg2">
                    <a:lumMod val="10000"/>
                  </a:schemeClr>
                </a:solidFill>
              </a:rPr>
              <a:t> </a:t>
            </a:r>
            <a:r>
              <a:rPr lang="en-US" sz="2200" dirty="0" err="1">
                <a:solidFill>
                  <a:schemeClr val="bg2">
                    <a:lumMod val="10000"/>
                  </a:schemeClr>
                </a:solidFill>
              </a:rPr>
              <a:t>tarnybos</a:t>
            </a:r>
            <a:r>
              <a:rPr lang="en-US" sz="2200" dirty="0">
                <a:solidFill>
                  <a:schemeClr val="bg2">
                    <a:lumMod val="10000"/>
                  </a:schemeClr>
                </a:solidFill>
              </a:rPr>
              <a:t> </a:t>
            </a:r>
            <a:r>
              <a:rPr lang="en-US" sz="2200" dirty="0" err="1">
                <a:solidFill>
                  <a:schemeClr val="bg2">
                    <a:lumMod val="10000"/>
                  </a:schemeClr>
                </a:solidFill>
              </a:rPr>
              <a:t>direktoriaus</a:t>
            </a:r>
            <a:r>
              <a:rPr lang="en-US" sz="2200" dirty="0">
                <a:solidFill>
                  <a:schemeClr val="bg2">
                    <a:lumMod val="10000"/>
                  </a:schemeClr>
                </a:solidFill>
              </a:rPr>
              <a:t> </a:t>
            </a:r>
            <a:r>
              <a:rPr lang="lt-LT" sz="2200" dirty="0">
                <a:solidFill>
                  <a:schemeClr val="bg2">
                    <a:lumMod val="10000"/>
                  </a:schemeClr>
                </a:solidFill>
              </a:rPr>
              <a:t>2019 m. balandžio 30 d. įsakymu Nr. DIE-228 „Dėl ketinimo eksploatuoti žaidimo automatus deklaracijoje pateiktos informacijos patikrinimo ir žaidimo automatų dokumentų išdavimo tvarkos aprašo patvirtinimo“.</a:t>
            </a:r>
          </a:p>
          <a:p>
            <a:endParaRPr lang="lt-LT" sz="2200" dirty="0"/>
          </a:p>
          <a:p>
            <a:pPr marL="342900" indent="-342900">
              <a:buFont typeface="Wingdings" panose="05000000000000000000" pitchFamily="2" charset="2"/>
              <a:buChar char="ü"/>
            </a:pPr>
            <a:endParaRPr lang="lt-LT" sz="2200" dirty="0"/>
          </a:p>
          <a:p>
            <a:pPr marL="342900" indent="-342900">
              <a:buFont typeface="Wingdings" panose="05000000000000000000" pitchFamily="2" charset="2"/>
              <a:buChar char="ü"/>
            </a:pPr>
            <a:endParaRPr lang="lt-LT" sz="2200" dirty="0"/>
          </a:p>
          <a:p>
            <a:pPr marL="342900" indent="-342900">
              <a:buFont typeface="Wingdings" panose="05000000000000000000" pitchFamily="2" charset="2"/>
              <a:buChar char="ü"/>
            </a:pPr>
            <a:endParaRPr lang="en-US" sz="2200" dirty="0"/>
          </a:p>
        </p:txBody>
      </p:sp>
    </p:spTree>
    <p:extLst>
      <p:ext uri="{BB962C8B-B14F-4D97-AF65-F5344CB8AC3E}">
        <p14:creationId xmlns:p14="http://schemas.microsoft.com/office/powerpoint/2010/main" val="2826977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8438" y="1831218"/>
            <a:ext cx="8911687" cy="1280890"/>
          </a:xfrm>
        </p:spPr>
        <p:txBody>
          <a:bodyPr>
            <a:normAutofit/>
          </a:bodyPr>
          <a:lstStyle/>
          <a:p>
            <a:pPr algn="ctr"/>
            <a:r>
              <a:rPr lang="lt-LT" sz="4000" b="1" dirty="0">
                <a:solidFill>
                  <a:schemeClr val="tx1"/>
                </a:solidFill>
              </a:rPr>
              <a:t>Dėkojame už dėmesį</a:t>
            </a:r>
            <a:r>
              <a:rPr lang="en-US" sz="4000" b="1" dirty="0">
                <a:solidFill>
                  <a:schemeClr val="tx1"/>
                </a:solidFill>
              </a:rPr>
              <a:t>!</a:t>
            </a:r>
            <a:endParaRPr lang="lt-LT" sz="4000" b="1" dirty="0">
              <a:solidFill>
                <a:schemeClr val="tx1"/>
              </a:solidFill>
            </a:endParaRPr>
          </a:p>
        </p:txBody>
      </p:sp>
      <p:sp>
        <p:nvSpPr>
          <p:cNvPr id="4" name="Title 1"/>
          <p:cNvSpPr txBox="1">
            <a:spLocks/>
          </p:cNvSpPr>
          <p:nvPr/>
        </p:nvSpPr>
        <p:spPr>
          <a:xfrm>
            <a:off x="7531225" y="5577110"/>
            <a:ext cx="8911687" cy="12808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lt-LT" sz="2200" b="1" dirty="0"/>
              <a:t>Parengė</a:t>
            </a:r>
          </a:p>
          <a:p>
            <a:r>
              <a:rPr lang="lt-LT" sz="2200" b="1" dirty="0"/>
              <a:t>Monika Vyšniauskienė, 2025 m.</a:t>
            </a:r>
          </a:p>
        </p:txBody>
      </p:sp>
    </p:spTree>
    <p:extLst>
      <p:ext uri="{BB962C8B-B14F-4D97-AF65-F5344CB8AC3E}">
        <p14:creationId xmlns:p14="http://schemas.microsoft.com/office/powerpoint/2010/main" val="2208174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9964" y="937312"/>
            <a:ext cx="9775783" cy="1046916"/>
          </a:xfrm>
        </p:spPr>
        <p:txBody>
          <a:bodyPr>
            <a:normAutofit/>
          </a:bodyPr>
          <a:lstStyle/>
          <a:p>
            <a:pPr algn="ctr"/>
            <a:r>
              <a:rPr lang="lt-LT" sz="2800" b="1" dirty="0">
                <a:solidFill>
                  <a:schemeClr val="tx1"/>
                </a:solidFill>
              </a:rPr>
              <a:t>Nuo kada žaidimo automatai privalo būti įrašyti į žaidimo automatų sąrašą (toliau – sąrašas)? </a:t>
            </a:r>
          </a:p>
        </p:txBody>
      </p:sp>
      <p:sp>
        <p:nvSpPr>
          <p:cNvPr id="3" name="Text Placeholder 2"/>
          <p:cNvSpPr>
            <a:spLocks noGrp="1"/>
          </p:cNvSpPr>
          <p:nvPr>
            <p:ph type="body" idx="1"/>
          </p:nvPr>
        </p:nvSpPr>
        <p:spPr>
          <a:xfrm>
            <a:off x="1575185" y="1341223"/>
            <a:ext cx="9775783" cy="4646140"/>
          </a:xfrm>
        </p:spPr>
        <p:txBody>
          <a:bodyPr>
            <a:normAutofit/>
          </a:bodyPr>
          <a:lstStyle/>
          <a:p>
            <a:endParaRPr lang="lt-LT" sz="2400" dirty="0">
              <a:solidFill>
                <a:schemeClr val="tx2">
                  <a:lumMod val="50000"/>
                </a:schemeClr>
              </a:solidFill>
            </a:endParaRPr>
          </a:p>
          <a:p>
            <a:endParaRPr lang="lt-LT" sz="2400" dirty="0">
              <a:solidFill>
                <a:schemeClr val="tx2">
                  <a:lumMod val="50000"/>
                </a:schemeClr>
              </a:solidFill>
            </a:endParaRPr>
          </a:p>
          <a:p>
            <a:endParaRPr lang="lt-LT" sz="2400" dirty="0">
              <a:solidFill>
                <a:schemeClr val="tx2">
                  <a:lumMod val="50000"/>
                </a:schemeClr>
              </a:solidFill>
            </a:endParaRPr>
          </a:p>
          <a:p>
            <a:r>
              <a:rPr lang="lt-LT" sz="2400" dirty="0">
                <a:solidFill>
                  <a:schemeClr val="tx2">
                    <a:lumMod val="50000"/>
                  </a:schemeClr>
                </a:solidFill>
              </a:rPr>
              <a:t>Žaidimų automatai į sąrašą privalo būti įrašyti nuo 2019 m. gegužės 1 d, įsigaliojus ALĮ pakeitimams.</a:t>
            </a:r>
          </a:p>
          <a:p>
            <a:endParaRPr lang="lt-LT" sz="2400" dirty="0">
              <a:solidFill>
                <a:schemeClr val="tx2">
                  <a:lumMod val="50000"/>
                </a:schemeClr>
              </a:solidFill>
            </a:endParaRPr>
          </a:p>
        </p:txBody>
      </p:sp>
    </p:spTree>
    <p:extLst>
      <p:ext uri="{BB962C8B-B14F-4D97-AF65-F5344CB8AC3E}">
        <p14:creationId xmlns:p14="http://schemas.microsoft.com/office/powerpoint/2010/main" val="1135839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7364" y="535458"/>
            <a:ext cx="8915399" cy="1295097"/>
          </a:xfrm>
        </p:spPr>
        <p:txBody>
          <a:bodyPr>
            <a:normAutofit/>
          </a:bodyPr>
          <a:lstStyle/>
          <a:p>
            <a:pPr algn="ctr"/>
            <a:r>
              <a:rPr lang="lt-LT" sz="2800" b="1" dirty="0">
                <a:solidFill>
                  <a:schemeClr val="tx1"/>
                </a:solidFill>
              </a:rPr>
              <a:t>Ką privalo turėti žaidimo automatas prieš pradedant jį eksploatuoti?</a:t>
            </a:r>
          </a:p>
        </p:txBody>
      </p:sp>
      <p:sp>
        <p:nvSpPr>
          <p:cNvPr id="3" name="Text Placeholder 2"/>
          <p:cNvSpPr>
            <a:spLocks noGrp="1"/>
          </p:cNvSpPr>
          <p:nvPr>
            <p:ph type="body" idx="1"/>
          </p:nvPr>
        </p:nvSpPr>
        <p:spPr>
          <a:xfrm>
            <a:off x="2416217" y="2441190"/>
            <a:ext cx="8915399" cy="3496746"/>
          </a:xfrm>
        </p:spPr>
        <p:txBody>
          <a:bodyPr>
            <a:normAutofit/>
          </a:bodyPr>
          <a:lstStyle/>
          <a:p>
            <a:pPr marL="342900" indent="-342900">
              <a:buFont typeface="Wingdings" panose="05000000000000000000" pitchFamily="2" charset="2"/>
              <a:buChar char="ü"/>
            </a:pPr>
            <a:r>
              <a:rPr lang="lt-LT" sz="2800" dirty="0">
                <a:solidFill>
                  <a:schemeClr val="bg2">
                    <a:lumMod val="10000"/>
                  </a:schemeClr>
                </a:solidFill>
              </a:rPr>
              <a:t>Žaidimo automato pasą;</a:t>
            </a:r>
          </a:p>
          <a:p>
            <a:pPr marL="342900" indent="-342900">
              <a:buFont typeface="Wingdings" panose="05000000000000000000" pitchFamily="2" charset="2"/>
              <a:buChar char="ü"/>
            </a:pPr>
            <a:r>
              <a:rPr lang="lt-LT" sz="2800" dirty="0">
                <a:solidFill>
                  <a:schemeClr val="bg2">
                    <a:lumMod val="10000"/>
                  </a:schemeClr>
                </a:solidFill>
              </a:rPr>
              <a:t>Plombą arba </a:t>
            </a:r>
            <a:r>
              <a:rPr lang="en-US" sz="2800" dirty="0" err="1">
                <a:solidFill>
                  <a:schemeClr val="bg2">
                    <a:lumMod val="10000"/>
                  </a:schemeClr>
                </a:solidFill>
              </a:rPr>
              <a:t>apsaugos</a:t>
            </a:r>
            <a:r>
              <a:rPr lang="en-US" sz="2800" dirty="0">
                <a:solidFill>
                  <a:schemeClr val="bg2">
                    <a:lumMod val="10000"/>
                  </a:schemeClr>
                </a:solidFill>
              </a:rPr>
              <a:t> </a:t>
            </a:r>
            <a:r>
              <a:rPr lang="en-US" sz="2800" dirty="0" err="1">
                <a:solidFill>
                  <a:schemeClr val="bg2">
                    <a:lumMod val="10000"/>
                  </a:schemeClr>
                </a:solidFill>
              </a:rPr>
              <a:t>kod</a:t>
            </a:r>
            <a:r>
              <a:rPr lang="lt-LT" sz="2800" dirty="0">
                <a:solidFill>
                  <a:schemeClr val="bg2">
                    <a:lumMod val="10000"/>
                  </a:schemeClr>
                </a:solidFill>
              </a:rPr>
              <a:t>ą</a:t>
            </a:r>
            <a:r>
              <a:rPr lang="en-US" sz="2800" dirty="0">
                <a:solidFill>
                  <a:schemeClr val="bg2">
                    <a:lumMod val="10000"/>
                  </a:schemeClr>
                </a:solidFill>
              </a:rPr>
              <a:t> </a:t>
            </a:r>
            <a:r>
              <a:rPr lang="lt-LT" sz="2800" dirty="0">
                <a:solidFill>
                  <a:schemeClr val="bg2">
                    <a:lumMod val="10000"/>
                  </a:schemeClr>
                </a:solidFill>
              </a:rPr>
              <a:t>(</a:t>
            </a:r>
            <a:r>
              <a:rPr lang="en-US" sz="2800" dirty="0" err="1">
                <a:solidFill>
                  <a:schemeClr val="bg2">
                    <a:lumMod val="10000"/>
                  </a:schemeClr>
                </a:solidFill>
              </a:rPr>
              <a:t>arba</a:t>
            </a:r>
            <a:r>
              <a:rPr lang="en-US" sz="2800" dirty="0">
                <a:solidFill>
                  <a:schemeClr val="bg2">
                    <a:lumMod val="10000"/>
                  </a:schemeClr>
                </a:solidFill>
              </a:rPr>
              <a:t> </a:t>
            </a:r>
            <a:r>
              <a:rPr lang="lt-LT" sz="2800" dirty="0">
                <a:solidFill>
                  <a:schemeClr val="bg2">
                    <a:lumMod val="10000"/>
                  </a:schemeClr>
                </a:solidFill>
              </a:rPr>
              <a:t>kitą elektroninių skaitiklių apsaugos būdą);</a:t>
            </a:r>
          </a:p>
          <a:p>
            <a:pPr marL="342900" indent="-342900">
              <a:buFont typeface="Wingdings" panose="05000000000000000000" pitchFamily="2" charset="2"/>
              <a:buChar char="ü"/>
            </a:pPr>
            <a:r>
              <a:rPr lang="lt-LT" sz="2800" dirty="0">
                <a:solidFill>
                  <a:schemeClr val="bg2">
                    <a:lumMod val="10000"/>
                  </a:schemeClr>
                </a:solidFill>
              </a:rPr>
              <a:t>Specialųjį žaidimo automato ženklą (toliau – ženklas).</a:t>
            </a:r>
          </a:p>
          <a:p>
            <a:pPr marL="342900" indent="-342900">
              <a:buFont typeface="Wingdings" panose="05000000000000000000" pitchFamily="2" charset="2"/>
              <a:buChar char="ü"/>
            </a:pPr>
            <a:r>
              <a:rPr lang="lt-LT" sz="2800" dirty="0">
                <a:solidFill>
                  <a:schemeClr val="bg2">
                    <a:lumMod val="10000"/>
                  </a:schemeClr>
                </a:solidFill>
              </a:rPr>
              <a:t>Žaidimo automatas turi būti įrašytas į žaidimo automatų sąrašą.</a:t>
            </a:r>
          </a:p>
        </p:txBody>
      </p:sp>
    </p:spTree>
    <p:extLst>
      <p:ext uri="{BB962C8B-B14F-4D97-AF65-F5344CB8AC3E}">
        <p14:creationId xmlns:p14="http://schemas.microsoft.com/office/powerpoint/2010/main" val="1707543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8784" y="214766"/>
            <a:ext cx="9355652" cy="1468800"/>
          </a:xfrm>
        </p:spPr>
        <p:txBody>
          <a:bodyPr>
            <a:normAutofit/>
          </a:bodyPr>
          <a:lstStyle/>
          <a:p>
            <a:pPr algn="ctr"/>
            <a:r>
              <a:rPr lang="lt-LT" sz="2800" b="1" dirty="0">
                <a:solidFill>
                  <a:schemeClr val="tx1"/>
                </a:solidFill>
              </a:rPr>
              <a:t>Ką Organizatorius privalo pateikti Lošimų priežiūros tarnybai, ketindamas pradėti eksploatuoti žaidimo automatą?</a:t>
            </a:r>
          </a:p>
        </p:txBody>
      </p:sp>
      <p:sp>
        <p:nvSpPr>
          <p:cNvPr id="3" name="Text Placeholder 2"/>
          <p:cNvSpPr>
            <a:spLocks noGrp="1"/>
          </p:cNvSpPr>
          <p:nvPr>
            <p:ph type="body" idx="1"/>
          </p:nvPr>
        </p:nvSpPr>
        <p:spPr>
          <a:xfrm>
            <a:off x="2263302" y="1683566"/>
            <a:ext cx="9199134" cy="4913655"/>
          </a:xfrm>
        </p:spPr>
        <p:txBody>
          <a:bodyPr>
            <a:noAutofit/>
          </a:bodyPr>
          <a:lstStyle/>
          <a:p>
            <a:pPr marL="342900" indent="-342900">
              <a:buFont typeface="Wingdings" panose="05000000000000000000" pitchFamily="2" charset="2"/>
              <a:buChar char="ü"/>
            </a:pPr>
            <a:r>
              <a:rPr lang="lt-LT" sz="2200" dirty="0">
                <a:solidFill>
                  <a:schemeClr val="tx2">
                    <a:lumMod val="50000"/>
                  </a:schemeClr>
                </a:solidFill>
              </a:rPr>
              <a:t>Ketinimo eksploatuoti žaidimo automato </a:t>
            </a:r>
            <a:r>
              <a:rPr lang="lt-LT" sz="2200" b="1" dirty="0">
                <a:solidFill>
                  <a:schemeClr val="tx2">
                    <a:lumMod val="50000"/>
                  </a:schemeClr>
                </a:solidFill>
              </a:rPr>
              <a:t>deklaraciją</a:t>
            </a:r>
            <a:r>
              <a:rPr lang="lt-LT" sz="2200" dirty="0">
                <a:solidFill>
                  <a:schemeClr val="tx2">
                    <a:lumMod val="50000"/>
                  </a:schemeClr>
                </a:solidFill>
              </a:rPr>
              <a:t> (toliau – deklaracija);</a:t>
            </a:r>
          </a:p>
          <a:p>
            <a:pPr marL="342900" indent="-342900">
              <a:buFont typeface="Wingdings" panose="05000000000000000000" pitchFamily="2" charset="2"/>
              <a:buChar char="ü"/>
            </a:pPr>
            <a:r>
              <a:rPr lang="lt-LT" sz="2200" dirty="0">
                <a:solidFill>
                  <a:schemeClr val="tx2">
                    <a:lumMod val="50000"/>
                  </a:schemeClr>
                </a:solidFill>
              </a:rPr>
              <a:t>Žaidimo automato gamintojo ar teikiančiojo deklaraciją parengtą </a:t>
            </a:r>
            <a:r>
              <a:rPr lang="lt-LT" sz="2200" b="1" dirty="0">
                <a:solidFill>
                  <a:schemeClr val="tx2">
                    <a:lumMod val="50000"/>
                  </a:schemeClr>
                </a:solidFill>
              </a:rPr>
              <a:t>žaidimo automato techninį aprašymą</a:t>
            </a:r>
            <a:r>
              <a:rPr lang="lt-LT" sz="2200" dirty="0">
                <a:solidFill>
                  <a:schemeClr val="tx2">
                    <a:lumMod val="50000"/>
                  </a:schemeClr>
                </a:solidFill>
              </a:rPr>
              <a:t>;</a:t>
            </a:r>
          </a:p>
          <a:p>
            <a:pPr marL="342900" indent="-342900">
              <a:buFont typeface="Wingdings" panose="05000000000000000000" pitchFamily="2" charset="2"/>
              <a:buChar char="ü"/>
            </a:pPr>
            <a:r>
              <a:rPr lang="lt-LT" sz="2200" b="1" dirty="0">
                <a:solidFill>
                  <a:schemeClr val="tx2">
                    <a:lumMod val="50000"/>
                  </a:schemeClr>
                </a:solidFill>
              </a:rPr>
              <a:t>Gamintojo deklaraciją (sertifikatą) </a:t>
            </a:r>
            <a:r>
              <a:rPr lang="lt-LT" sz="2200" dirty="0">
                <a:solidFill>
                  <a:schemeClr val="tx2">
                    <a:lumMod val="50000"/>
                  </a:schemeClr>
                </a:solidFill>
              </a:rPr>
              <a:t>arba akredituotos įstaigos liudijimą, kuriais patvirtinama žaidimo automato modelio atitiktis elektromagnetinio suderinamumo ir elektrotechninių gaminių saugos reikalavimams;</a:t>
            </a:r>
          </a:p>
          <a:p>
            <a:pPr marL="342900" indent="-342900">
              <a:buFont typeface="Wingdings" panose="05000000000000000000" pitchFamily="2" charset="2"/>
              <a:buChar char="ü"/>
            </a:pPr>
            <a:r>
              <a:rPr lang="lt-LT" sz="2200" dirty="0">
                <a:solidFill>
                  <a:schemeClr val="tx2">
                    <a:lumMod val="50000"/>
                  </a:schemeClr>
                </a:solidFill>
              </a:rPr>
              <a:t>Žaidimo automato </a:t>
            </a:r>
            <a:r>
              <a:rPr lang="lt-LT" sz="2200" b="1" dirty="0">
                <a:solidFill>
                  <a:schemeClr val="tx2">
                    <a:lumMod val="50000"/>
                  </a:schemeClr>
                </a:solidFill>
              </a:rPr>
              <a:t>nuotrauką</a:t>
            </a:r>
            <a:r>
              <a:rPr lang="lt-LT" sz="2200" dirty="0">
                <a:solidFill>
                  <a:schemeClr val="tx2">
                    <a:lumMod val="50000"/>
                  </a:schemeClr>
                </a:solidFill>
              </a:rPr>
              <a:t>.</a:t>
            </a:r>
          </a:p>
          <a:p>
            <a:endParaRPr lang="lt-LT" sz="2200" dirty="0">
              <a:solidFill>
                <a:schemeClr val="tx2">
                  <a:lumMod val="50000"/>
                </a:schemeClr>
              </a:solidFill>
            </a:endParaRPr>
          </a:p>
          <a:p>
            <a:r>
              <a:rPr lang="lt-LT" sz="2200" dirty="0">
                <a:solidFill>
                  <a:schemeClr val="tx2">
                    <a:lumMod val="50000"/>
                  </a:schemeClr>
                </a:solidFill>
              </a:rPr>
              <a:t>*Dokumentai, parengti užsienio valstybėse, pateikiami valstybine kalba kartu su originalų kopijomis.</a:t>
            </a:r>
          </a:p>
        </p:txBody>
      </p:sp>
    </p:spTree>
    <p:extLst>
      <p:ext uri="{BB962C8B-B14F-4D97-AF65-F5344CB8AC3E}">
        <p14:creationId xmlns:p14="http://schemas.microsoft.com/office/powerpoint/2010/main" val="2230780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1" y="329514"/>
            <a:ext cx="8915399" cy="617837"/>
          </a:xfrm>
        </p:spPr>
        <p:txBody>
          <a:bodyPr>
            <a:normAutofit/>
          </a:bodyPr>
          <a:lstStyle/>
          <a:p>
            <a:pPr algn="ctr"/>
            <a:r>
              <a:rPr lang="lt-LT" sz="3200" b="1" dirty="0">
                <a:solidFill>
                  <a:schemeClr val="tx2">
                    <a:lumMod val="50000"/>
                  </a:schemeClr>
                </a:solidFill>
              </a:rPr>
              <a:t>Kas turi būti nurodyta deklaracijoje?</a:t>
            </a:r>
          </a:p>
        </p:txBody>
      </p:sp>
      <p:sp>
        <p:nvSpPr>
          <p:cNvPr id="3" name="Text Placeholder 2"/>
          <p:cNvSpPr>
            <a:spLocks noGrp="1"/>
          </p:cNvSpPr>
          <p:nvPr>
            <p:ph type="body" idx="1"/>
          </p:nvPr>
        </p:nvSpPr>
        <p:spPr>
          <a:xfrm>
            <a:off x="2389187" y="1184960"/>
            <a:ext cx="8915399" cy="5544065"/>
          </a:xfrm>
        </p:spPr>
        <p:txBody>
          <a:bodyPr>
            <a:noAutofit/>
          </a:bodyPr>
          <a:lstStyle/>
          <a:p>
            <a:pPr marL="342900" indent="-342900">
              <a:buFont typeface="Wingdings" panose="05000000000000000000" pitchFamily="2" charset="2"/>
              <a:buChar char="ü"/>
            </a:pPr>
            <a:r>
              <a:rPr lang="lt-LT" dirty="0">
                <a:solidFill>
                  <a:schemeClr val="tx2">
                    <a:lumMod val="50000"/>
                  </a:schemeClr>
                </a:solidFill>
              </a:rPr>
              <a:t>Organizatoriaus pavadinimas, buveinės adresas arba fizinio asmens vardas, pavardė ir nuolatinės gyvenamosios vietos adresas (kai Organizatorius – fizinis asmuo);</a:t>
            </a:r>
          </a:p>
          <a:p>
            <a:pPr marL="342900" indent="-342900">
              <a:buFont typeface="Wingdings" panose="05000000000000000000" pitchFamily="2" charset="2"/>
              <a:buChar char="ü"/>
            </a:pPr>
            <a:r>
              <a:rPr lang="lt-LT" dirty="0">
                <a:solidFill>
                  <a:schemeClr val="tx2">
                    <a:lumMod val="50000"/>
                  </a:schemeClr>
                </a:solidFill>
              </a:rPr>
              <a:t> Žaidimų Organizatoriaus kontaktiniai duomenys;</a:t>
            </a:r>
          </a:p>
          <a:p>
            <a:pPr marL="342900" indent="-342900">
              <a:buFont typeface="Wingdings" panose="05000000000000000000" pitchFamily="2" charset="2"/>
              <a:buChar char="ü"/>
            </a:pPr>
            <a:r>
              <a:rPr lang="lt-LT" dirty="0">
                <a:solidFill>
                  <a:schemeClr val="tx2">
                    <a:lumMod val="50000"/>
                  </a:schemeClr>
                </a:solidFill>
              </a:rPr>
              <a:t>Numatomi eksploatuoti žaidimo automatų modeliai, gamintojai ir gamykliniai numeriai;</a:t>
            </a:r>
          </a:p>
          <a:p>
            <a:pPr marL="342900" indent="-342900">
              <a:buFont typeface="Wingdings" panose="05000000000000000000" pitchFamily="2" charset="2"/>
              <a:buChar char="ü"/>
            </a:pPr>
            <a:r>
              <a:rPr lang="lt-LT" dirty="0">
                <a:solidFill>
                  <a:schemeClr val="tx2">
                    <a:lumMod val="50000"/>
                  </a:schemeClr>
                </a:solidFill>
              </a:rPr>
              <a:t>Žaidimų pavadinimai;</a:t>
            </a:r>
          </a:p>
          <a:p>
            <a:pPr marL="342900" indent="-342900">
              <a:buFont typeface="Wingdings" panose="05000000000000000000" pitchFamily="2" charset="2"/>
              <a:buChar char="ü"/>
            </a:pPr>
            <a:r>
              <a:rPr lang="lt-LT" dirty="0">
                <a:solidFill>
                  <a:schemeClr val="tx2">
                    <a:lumMod val="50000"/>
                  </a:schemeClr>
                </a:solidFill>
              </a:rPr>
              <a:t>Elektroninių skaitiklių apsaugos būdai, mechaninių skaitiklių plombavimo vietos ir plombų skaičius;</a:t>
            </a:r>
          </a:p>
          <a:p>
            <a:pPr marL="342900" indent="-342900">
              <a:buFont typeface="Wingdings" panose="05000000000000000000" pitchFamily="2" charset="2"/>
              <a:buChar char="ü"/>
            </a:pPr>
            <a:r>
              <a:rPr lang="lt-LT" dirty="0">
                <a:solidFill>
                  <a:schemeClr val="tx2">
                    <a:lumMod val="50000"/>
                  </a:schemeClr>
                </a:solidFill>
              </a:rPr>
              <a:t>Numatomų eksploatuoti žaidimo automatų skaičius;</a:t>
            </a:r>
          </a:p>
          <a:p>
            <a:pPr marL="342900" indent="-342900">
              <a:buFont typeface="Wingdings" panose="05000000000000000000" pitchFamily="2" charset="2"/>
              <a:buChar char="ü"/>
            </a:pPr>
            <a:r>
              <a:rPr lang="lt-LT" dirty="0">
                <a:solidFill>
                  <a:schemeClr val="tx2">
                    <a:lumMod val="50000"/>
                  </a:schemeClr>
                </a:solidFill>
              </a:rPr>
              <a:t>Žaidimo automatų eksploatavimo vietos adresas (adresai). </a:t>
            </a:r>
          </a:p>
          <a:p>
            <a:endParaRPr lang="lt-LT" dirty="0">
              <a:solidFill>
                <a:schemeClr val="tx2">
                  <a:lumMod val="50000"/>
                </a:schemeClr>
              </a:solidFill>
            </a:endParaRPr>
          </a:p>
          <a:p>
            <a:r>
              <a:rPr lang="lt-LT" dirty="0">
                <a:solidFill>
                  <a:schemeClr val="tx2">
                    <a:lumMod val="50000"/>
                  </a:schemeClr>
                </a:solidFill>
              </a:rPr>
              <a:t>*Deklaracijos forma skelbiama </a:t>
            </a:r>
            <a:r>
              <a:rPr lang="lt-LT" dirty="0">
                <a:solidFill>
                  <a:schemeClr val="tx2">
                    <a:lumMod val="50000"/>
                  </a:schemeClr>
                </a:solidFill>
                <a:hlinkClick r:id="rId2"/>
              </a:rPr>
              <a:t>Lošimų priežiūros tarnybos interneto svetainėje</a:t>
            </a:r>
            <a:r>
              <a:rPr lang="lt-LT" dirty="0">
                <a:solidFill>
                  <a:schemeClr val="tx2">
                    <a:lumMod val="50000"/>
                  </a:schemeClr>
                </a:solidFill>
              </a:rPr>
              <a:t>.</a:t>
            </a:r>
          </a:p>
        </p:txBody>
      </p:sp>
    </p:spTree>
    <p:extLst>
      <p:ext uri="{BB962C8B-B14F-4D97-AF65-F5344CB8AC3E}">
        <p14:creationId xmlns:p14="http://schemas.microsoft.com/office/powerpoint/2010/main" val="2595791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6680" y="362465"/>
            <a:ext cx="8915399" cy="733167"/>
          </a:xfrm>
        </p:spPr>
        <p:txBody>
          <a:bodyPr>
            <a:normAutofit/>
          </a:bodyPr>
          <a:lstStyle/>
          <a:p>
            <a:pPr algn="ctr"/>
            <a:r>
              <a:rPr lang="en-US" sz="3100" b="1" dirty="0">
                <a:solidFill>
                  <a:schemeClr val="tx2">
                    <a:lumMod val="50000"/>
                  </a:schemeClr>
                </a:solidFill>
              </a:rPr>
              <a:t>Kur rasti deklaracijos form</a:t>
            </a:r>
            <a:r>
              <a:rPr lang="lt-LT" sz="3100" b="1" dirty="0">
                <a:solidFill>
                  <a:schemeClr val="tx2">
                    <a:lumMod val="50000"/>
                  </a:schemeClr>
                </a:solidFill>
              </a:rPr>
              <a:t>ą?</a:t>
            </a:r>
          </a:p>
        </p:txBody>
      </p:sp>
      <p:sp>
        <p:nvSpPr>
          <p:cNvPr id="3" name="Text Placeholder 2"/>
          <p:cNvSpPr>
            <a:spLocks noGrp="1"/>
          </p:cNvSpPr>
          <p:nvPr>
            <p:ph type="body" idx="1"/>
          </p:nvPr>
        </p:nvSpPr>
        <p:spPr>
          <a:xfrm>
            <a:off x="2465170" y="1515761"/>
            <a:ext cx="9036909" cy="4028303"/>
          </a:xfrm>
        </p:spPr>
        <p:txBody>
          <a:bodyPr>
            <a:noAutofit/>
          </a:bodyPr>
          <a:lstStyle/>
          <a:p>
            <a:r>
              <a:rPr lang="lt-LT" sz="2200" dirty="0">
                <a:solidFill>
                  <a:schemeClr val="tx2">
                    <a:lumMod val="50000"/>
                  </a:schemeClr>
                </a:solidFill>
              </a:rPr>
              <a:t>1. Deklaracijos forma yra skelbiama Lošimų priežiūros tarnybos interneto svetainėje </a:t>
            </a:r>
            <a:r>
              <a:rPr lang="lt-LT" sz="2200" dirty="0">
                <a:solidFill>
                  <a:schemeClr val="tx2">
                    <a:lumMod val="50000"/>
                  </a:schemeClr>
                </a:solidFill>
                <a:hlinkClick r:id="rId2"/>
              </a:rPr>
              <a:t>http://lpt.lrv.lt/</a:t>
            </a:r>
            <a:r>
              <a:rPr lang="lt-LT" sz="2200" dirty="0">
                <a:solidFill>
                  <a:schemeClr val="tx2">
                    <a:lumMod val="50000"/>
                  </a:schemeClr>
                </a:solidFill>
              </a:rPr>
              <a:t>.</a:t>
            </a:r>
          </a:p>
          <a:p>
            <a:r>
              <a:rPr lang="lt-LT" sz="2200" dirty="0">
                <a:solidFill>
                  <a:schemeClr val="tx2">
                    <a:lumMod val="50000"/>
                  </a:schemeClr>
                </a:solidFill>
              </a:rPr>
              <a:t>Formą galima rasti pasirinkus temą „Paslaugos“, o toliau renkantis skiltį „Prašymai“ – „</a:t>
            </a:r>
            <a:r>
              <a:rPr lang="pt-BR" sz="2200" dirty="0">
                <a:solidFill>
                  <a:schemeClr val="tx2">
                    <a:lumMod val="50000"/>
                  </a:schemeClr>
                </a:solidFill>
              </a:rPr>
              <a:t>Ketinimo eksploatuoti žaidimo automatą (-us)  deklaracija</a:t>
            </a:r>
            <a:r>
              <a:rPr lang="lt-LT" sz="2200" dirty="0">
                <a:solidFill>
                  <a:schemeClr val="tx2">
                    <a:lumMod val="50000"/>
                  </a:schemeClr>
                </a:solidFill>
              </a:rPr>
              <a:t>“.</a:t>
            </a:r>
          </a:p>
          <a:p>
            <a:endParaRPr lang="pt-BR" sz="2200" dirty="0">
              <a:solidFill>
                <a:schemeClr val="tx2">
                  <a:lumMod val="50000"/>
                </a:schemeClr>
              </a:solidFill>
            </a:endParaRPr>
          </a:p>
          <a:p>
            <a:r>
              <a:rPr lang="lt-LT" sz="2200" dirty="0">
                <a:solidFill>
                  <a:schemeClr val="tx2">
                    <a:lumMod val="50000"/>
                  </a:schemeClr>
                </a:solidFill>
              </a:rPr>
              <a:t>2. Deklaracijos formą taip pat galima rasti „Ketinimo eksploatuoti žaidimo automatus deklaracijoje pateiktos informacijos patikrinimo ir žaidimo automatų dokumentų išdavimo tvarkos apraše“ (minėto Aprašo 1 priedas).</a:t>
            </a:r>
            <a:endParaRPr lang="pt-BR" sz="2200" dirty="0">
              <a:solidFill>
                <a:schemeClr val="tx2">
                  <a:lumMod val="50000"/>
                </a:schemeClr>
              </a:solidFill>
            </a:endParaRPr>
          </a:p>
          <a:p>
            <a:endParaRPr lang="lt-LT" sz="2200" dirty="0">
              <a:solidFill>
                <a:schemeClr val="tx2">
                  <a:lumMod val="50000"/>
                </a:schemeClr>
              </a:solidFill>
            </a:endParaRPr>
          </a:p>
        </p:txBody>
      </p:sp>
    </p:spTree>
    <p:extLst>
      <p:ext uri="{BB962C8B-B14F-4D97-AF65-F5344CB8AC3E}">
        <p14:creationId xmlns:p14="http://schemas.microsoft.com/office/powerpoint/2010/main" val="2177765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258" y="264961"/>
            <a:ext cx="9338060" cy="1468800"/>
          </a:xfrm>
        </p:spPr>
        <p:txBody>
          <a:bodyPr>
            <a:normAutofit fontScale="90000"/>
          </a:bodyPr>
          <a:lstStyle/>
          <a:p>
            <a:pPr algn="ctr"/>
            <a:r>
              <a:rPr lang="lt-LT" sz="3000" b="1" dirty="0">
                <a:solidFill>
                  <a:schemeClr val="tx1"/>
                </a:solidFill>
              </a:rPr>
              <a:t>Kaip </a:t>
            </a:r>
            <a:r>
              <a:rPr lang="lt-LT" sz="3200" b="1" dirty="0">
                <a:solidFill>
                  <a:schemeClr val="tx1"/>
                </a:solidFill>
              </a:rPr>
              <a:t>žaidimų žaidimo automatais </a:t>
            </a:r>
            <a:r>
              <a:rPr lang="lt-LT" sz="3200" b="1" dirty="0" err="1">
                <a:solidFill>
                  <a:schemeClr val="tx1"/>
                </a:solidFill>
              </a:rPr>
              <a:t>organizatoriu</a:t>
            </a:r>
            <a:r>
              <a:rPr lang="en-US" sz="3200" b="1" dirty="0" err="1">
                <a:solidFill>
                  <a:schemeClr val="tx1"/>
                </a:solidFill>
              </a:rPr>
              <a:t>i</a:t>
            </a:r>
            <a:r>
              <a:rPr lang="lt-LT" sz="3200" b="1" dirty="0">
                <a:solidFill>
                  <a:schemeClr val="tx1"/>
                </a:solidFill>
              </a:rPr>
              <a:t> (toliau – Organizatorius) </a:t>
            </a:r>
            <a:r>
              <a:rPr lang="lt-LT" sz="3000" b="1" dirty="0">
                <a:solidFill>
                  <a:schemeClr val="tx1"/>
                </a:solidFill>
              </a:rPr>
              <a:t>gauti žaidimo automato pasą, plombą ir ženklą?</a:t>
            </a:r>
          </a:p>
        </p:txBody>
      </p:sp>
      <p:sp>
        <p:nvSpPr>
          <p:cNvPr id="3" name="Text Placeholder 2"/>
          <p:cNvSpPr>
            <a:spLocks noGrp="1"/>
          </p:cNvSpPr>
          <p:nvPr>
            <p:ph type="body" idx="1"/>
          </p:nvPr>
        </p:nvSpPr>
        <p:spPr>
          <a:xfrm>
            <a:off x="2116588" y="2227048"/>
            <a:ext cx="8915399" cy="3558745"/>
          </a:xfrm>
        </p:spPr>
        <p:txBody>
          <a:bodyPr>
            <a:normAutofit/>
          </a:bodyPr>
          <a:lstStyle/>
          <a:p>
            <a:r>
              <a:rPr lang="lt-LT" sz="2200" dirty="0">
                <a:solidFill>
                  <a:schemeClr val="bg2">
                    <a:lumMod val="10000"/>
                  </a:schemeClr>
                </a:solidFill>
              </a:rPr>
              <a:t>Lošimų priežiūros tarnyba ne vėliau kaip </a:t>
            </a:r>
            <a:r>
              <a:rPr lang="lt-LT" sz="2200" b="1" dirty="0">
                <a:solidFill>
                  <a:schemeClr val="bg2">
                    <a:lumMod val="10000"/>
                  </a:schemeClr>
                </a:solidFill>
              </a:rPr>
              <a:t>kitą darbo dieną nuo deklaracijos gavimo dienos:</a:t>
            </a:r>
          </a:p>
          <a:p>
            <a:pPr marL="342900" indent="-342900">
              <a:buFont typeface="Wingdings" panose="05000000000000000000" pitchFamily="2" charset="2"/>
              <a:buChar char="ü"/>
            </a:pPr>
            <a:r>
              <a:rPr lang="lt-LT" sz="2200" dirty="0">
                <a:solidFill>
                  <a:schemeClr val="bg2">
                    <a:lumMod val="10000"/>
                  </a:schemeClr>
                </a:solidFill>
              </a:rPr>
              <a:t>Užpildo ir išduoda deklaracijoje nurodyto žaidimo automato pasą, plombą ir specialųjį žaidimo automato ženklą;</a:t>
            </a:r>
          </a:p>
          <a:p>
            <a:endParaRPr lang="lt-LT" sz="2200" dirty="0">
              <a:solidFill>
                <a:schemeClr val="bg2">
                  <a:lumMod val="10000"/>
                </a:schemeClr>
              </a:solidFill>
            </a:endParaRPr>
          </a:p>
          <a:p>
            <a:r>
              <a:rPr lang="lt-LT" sz="2200" dirty="0">
                <a:solidFill>
                  <a:schemeClr val="bg2">
                    <a:lumMod val="10000"/>
                  </a:schemeClr>
                </a:solidFill>
              </a:rPr>
              <a:t>*Žaidimo automatų sąrašas pildomas elektroniniu būdu ir skelbiamas Lošimų priežiūros tarnybos interneto svetainėje.</a:t>
            </a:r>
          </a:p>
          <a:p>
            <a:r>
              <a:rPr lang="lt-LT" sz="2200" dirty="0">
                <a:solidFill>
                  <a:schemeClr val="bg2">
                    <a:lumMod val="10000"/>
                  </a:schemeClr>
                </a:solidFill>
                <a:hlinkClick r:id="rId2"/>
              </a:rPr>
              <a:t>Žaidimo automatų sąrašas</a:t>
            </a:r>
            <a:endParaRPr lang="lt-LT" sz="2200" dirty="0">
              <a:solidFill>
                <a:schemeClr val="bg2">
                  <a:lumMod val="10000"/>
                </a:schemeClr>
              </a:solidFill>
            </a:endParaRPr>
          </a:p>
        </p:txBody>
      </p:sp>
    </p:spTree>
    <p:extLst>
      <p:ext uri="{BB962C8B-B14F-4D97-AF65-F5344CB8AC3E}">
        <p14:creationId xmlns:p14="http://schemas.microsoft.com/office/powerpoint/2010/main" val="2576987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4702" y="538611"/>
            <a:ext cx="8915399" cy="1038678"/>
          </a:xfrm>
        </p:spPr>
        <p:txBody>
          <a:bodyPr>
            <a:normAutofit/>
          </a:bodyPr>
          <a:lstStyle/>
          <a:p>
            <a:pPr algn="ctr"/>
            <a:r>
              <a:rPr lang="lt-LT" sz="2800" b="1" dirty="0">
                <a:solidFill>
                  <a:schemeClr val="tx1"/>
                </a:solidFill>
              </a:rPr>
              <a:t>Kas bus nurodoma žaidimo automatų sąraše, kuris skelbiamas Lošimų priežiūros tarnybos svetainėje?</a:t>
            </a:r>
          </a:p>
        </p:txBody>
      </p:sp>
      <p:sp>
        <p:nvSpPr>
          <p:cNvPr id="3" name="Text Placeholder 2"/>
          <p:cNvSpPr>
            <a:spLocks noGrp="1"/>
          </p:cNvSpPr>
          <p:nvPr>
            <p:ph type="body" idx="1"/>
          </p:nvPr>
        </p:nvSpPr>
        <p:spPr>
          <a:xfrm>
            <a:off x="2224965" y="2027476"/>
            <a:ext cx="9057973" cy="4291913"/>
          </a:xfrm>
        </p:spPr>
        <p:txBody>
          <a:bodyPr>
            <a:normAutofit lnSpcReduction="10000"/>
          </a:bodyPr>
          <a:lstStyle/>
          <a:p>
            <a:pPr marL="342900" indent="-342900">
              <a:buFont typeface="Wingdings" panose="05000000000000000000" pitchFamily="2" charset="2"/>
              <a:buChar char="ü"/>
            </a:pPr>
            <a:r>
              <a:rPr lang="lt-LT" sz="2400" dirty="0">
                <a:solidFill>
                  <a:schemeClr val="tx2">
                    <a:lumMod val="50000"/>
                  </a:schemeClr>
                </a:solidFill>
              </a:rPr>
              <a:t>Organizatoriaus duomenys (pavadinimas, teisinė forma / fizinio asmens vardas ir pavardė);</a:t>
            </a:r>
          </a:p>
          <a:p>
            <a:pPr marL="342900" indent="-342900">
              <a:buFont typeface="Wingdings" panose="05000000000000000000" pitchFamily="2" charset="2"/>
              <a:buChar char="ü"/>
            </a:pPr>
            <a:r>
              <a:rPr lang="lt-LT" sz="2400" dirty="0">
                <a:solidFill>
                  <a:srgbClr val="000000"/>
                </a:solidFill>
                <a:ea typeface="Calibri" panose="020F0502020204030204" pitchFamily="34" charset="0"/>
                <a:cs typeface="Arial" panose="020B0604020202020204" pitchFamily="34" charset="0"/>
              </a:rPr>
              <a:t>Specialiojo žaidimo automato ženklo numeris;</a:t>
            </a:r>
            <a:endParaRPr lang="en-US" sz="2800" dirty="0">
              <a:ea typeface="Times New Roman" panose="02020603050405020304" pitchFamily="18" charset="0"/>
              <a:cs typeface="Arial" panose="020B0604020202020204" pitchFamily="34" charset="0"/>
            </a:endParaRPr>
          </a:p>
          <a:p>
            <a:pPr marL="342900" indent="-342900">
              <a:buFont typeface="Wingdings" panose="05000000000000000000" pitchFamily="2" charset="2"/>
              <a:buChar char="ü"/>
            </a:pPr>
            <a:r>
              <a:rPr lang="lt-LT" sz="2400" dirty="0">
                <a:solidFill>
                  <a:schemeClr val="tx2">
                    <a:lumMod val="50000"/>
                  </a:schemeClr>
                </a:solidFill>
              </a:rPr>
              <a:t>Žaidimo automato gamyklinis numeris;</a:t>
            </a:r>
          </a:p>
          <a:p>
            <a:pPr marL="342900" indent="-342900">
              <a:buFont typeface="Wingdings" panose="05000000000000000000" pitchFamily="2" charset="2"/>
              <a:buChar char="ü"/>
            </a:pPr>
            <a:r>
              <a:rPr lang="lt-LT" sz="2400" dirty="0">
                <a:solidFill>
                  <a:schemeClr val="tx2">
                    <a:lumMod val="50000"/>
                  </a:schemeClr>
                </a:solidFill>
              </a:rPr>
              <a:t>Žaidimo automato įrašymo į sąrašą data;</a:t>
            </a:r>
          </a:p>
          <a:p>
            <a:pPr marL="342900" indent="-342900">
              <a:buFont typeface="Wingdings" panose="05000000000000000000" pitchFamily="2" charset="2"/>
              <a:buChar char="ü"/>
            </a:pPr>
            <a:r>
              <a:rPr lang="lt-LT" sz="2400" dirty="0">
                <a:solidFill>
                  <a:schemeClr val="tx2">
                    <a:lumMod val="50000"/>
                  </a:schemeClr>
                </a:solidFill>
              </a:rPr>
              <a:t>Žaidimo automato įrašo sąraše galiojimo sustabdymo data;</a:t>
            </a:r>
          </a:p>
          <a:p>
            <a:pPr marL="342900" indent="-342900">
              <a:buFont typeface="Wingdings" panose="05000000000000000000" pitchFamily="2" charset="2"/>
              <a:buChar char="ü"/>
            </a:pPr>
            <a:r>
              <a:rPr lang="lt-LT" sz="2400" dirty="0">
                <a:solidFill>
                  <a:schemeClr val="tx2">
                    <a:lumMod val="50000"/>
                  </a:schemeClr>
                </a:solidFill>
              </a:rPr>
              <a:t>Žaidimo automato įrašo sąraše galiojimo sustabdymo panaikinimo data;</a:t>
            </a:r>
          </a:p>
          <a:p>
            <a:pPr marL="342900" indent="-342900">
              <a:buFont typeface="Wingdings" panose="05000000000000000000" pitchFamily="2" charset="2"/>
              <a:buChar char="ü"/>
            </a:pPr>
            <a:r>
              <a:rPr lang="lt-LT" sz="2400" dirty="0">
                <a:solidFill>
                  <a:srgbClr val="000000"/>
                </a:solidFill>
                <a:ea typeface="Calibri" panose="020F0502020204030204" pitchFamily="34" charset="0"/>
                <a:cs typeface="Arial" panose="020B0604020202020204" pitchFamily="34" charset="0"/>
              </a:rPr>
              <a:t>Žaidimo automato eksploatavimo vietos adresas.</a:t>
            </a:r>
            <a:endParaRPr lang="en-US" sz="2800" dirty="0">
              <a:ea typeface="Times New Roman" panose="02020603050405020304" pitchFamily="18" charset="0"/>
              <a:cs typeface="Arial" panose="020B0604020202020204" pitchFamily="34" charset="0"/>
            </a:endParaRPr>
          </a:p>
          <a:p>
            <a:pPr marL="342900" indent="-342900">
              <a:buFont typeface="Wingdings" panose="05000000000000000000" pitchFamily="2" charset="2"/>
              <a:buChar char="ü"/>
            </a:pPr>
            <a:endParaRPr lang="lt-LT" sz="2400" dirty="0">
              <a:solidFill>
                <a:schemeClr val="tx2">
                  <a:lumMod val="50000"/>
                </a:schemeClr>
              </a:solidFill>
            </a:endParaRPr>
          </a:p>
        </p:txBody>
      </p:sp>
    </p:spTree>
    <p:extLst>
      <p:ext uri="{BB962C8B-B14F-4D97-AF65-F5344CB8AC3E}">
        <p14:creationId xmlns:p14="http://schemas.microsoft.com/office/powerpoint/2010/main" val="1703546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Šnabždesys">
  <a:themeElements>
    <a:clrScheme name="Šnabždesys">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Šnabždesys">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Šnabždesys">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3483</TotalTime>
  <Words>1253</Words>
  <Application>Microsoft Office PowerPoint</Application>
  <PresentationFormat>Widescreen</PresentationFormat>
  <Paragraphs>109</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Century Gothic</vt:lpstr>
      <vt:lpstr>Times New Roman</vt:lpstr>
      <vt:lpstr>Wingdings</vt:lpstr>
      <vt:lpstr>Wingdings 3</vt:lpstr>
      <vt:lpstr>Šnabždesys</vt:lpstr>
      <vt:lpstr>Žaidimų žaidimo automatais organizavimo tvarka</vt:lpstr>
      <vt:lpstr>Kas yra žaidimo automatas pagal Lietuvos Respublikos Azartinių lošimų įstatymą (toliau – ALĮ)?</vt:lpstr>
      <vt:lpstr>Nuo kada žaidimo automatai privalo būti įrašyti į žaidimo automatų sąrašą (toliau – sąrašas)? </vt:lpstr>
      <vt:lpstr>Ką privalo turėti žaidimo automatas prieš pradedant jį eksploatuoti?</vt:lpstr>
      <vt:lpstr>Ką Organizatorius privalo pateikti Lošimų priežiūros tarnybai, ketindamas pradėti eksploatuoti žaidimo automatą?</vt:lpstr>
      <vt:lpstr>Kas turi būti nurodyta deklaracijoje?</vt:lpstr>
      <vt:lpstr>Kur rasti deklaracijos formą?</vt:lpstr>
      <vt:lpstr>Kaip žaidimų žaidimo automatais organizatoriui (toliau – Organizatorius) gauti žaidimo automato pasą, plombą ir ženklą?</vt:lpstr>
      <vt:lpstr>Kas bus nurodoma žaidimo automatų sąraše, kuris skelbiamas Lošimų priežiūros tarnybos svetainėje?</vt:lpstr>
      <vt:lpstr>Kaip atrodo žaidimo automatų sąrašo forma?</vt:lpstr>
      <vt:lpstr>Kokia yra nustatyta valstybės rinkliava už žaidimo automato įrašymą į žaidimo automatų sąrašą?</vt:lpstr>
      <vt:lpstr>Per kiek laiko patikrinama deklaracijoje pateikta informacija?</vt:lpstr>
      <vt:lpstr>Kokios pasekmės gali kilti nustačius, kad deklaracija ar kartu su ja pateikti dokumentai yra netikslūs, neišsamūs ir t. t.?</vt:lpstr>
      <vt:lpstr>Kokios pasekmės gali kilti nesumokėjus nustatytos valstybės rinkliavos?</vt:lpstr>
      <vt:lpstr>Kokios pasekmės gali kilti, jei Organizatorius per nustatytą terminą nepašalina nustatytų trūkumų?</vt:lpstr>
      <vt:lpstr>Kokiais dar atvejais gali būti panaikintas žaidimo automato įrašo galiojimas žaidimo automatų sąraše?</vt:lpstr>
      <vt:lpstr>Jei keičiasi žaidimo automato eksploatavimo vieta ar žaidimo automatas neeksploatuojamas, organizatorius privalo:  </vt:lpstr>
      <vt:lpstr>Jei žaidimo automatas kuris įrašytas į žaidimų automatų sąrašą yra  parduodamas ar kitaip perleidžiama nuosavybės teisę į jį,  organizatorius turi apie tai informuoti Lošimų priežiūros tarnybą.   Lošimų priežiūros tarnyba panaikina žaidimo automato įrašo  žaidimo automatų sąraše galiojimą.   Naujasis žaidimo automato savininkas, norėdamas eksploatuoti  žaidimo automatą teikia naują deklaraciją Lošimų priežiūros tarnybai.   </vt:lpstr>
      <vt:lpstr>Ar yra numatyta sankcija už žaidimų žaidimo automatais organizavimo tvarkos pažeidimus?</vt:lpstr>
      <vt:lpstr>Kokie teisės aktai reglamentuoja žaidimų žaidimo automatais organizavimo tvarką?</vt:lpstr>
      <vt:lpstr>Dėkojame už dėmesį!</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Žaidimo automatų įrašymas į žaidimo automatų sąrašą.  Žaidimų organizavimas</dc:title>
  <dc:creator>Justina Maželytė</dc:creator>
  <cp:lastModifiedBy>Monika Vyšniauskienė</cp:lastModifiedBy>
  <cp:revision>95</cp:revision>
  <cp:lastPrinted>2019-06-10T13:16:24Z</cp:lastPrinted>
  <dcterms:created xsi:type="dcterms:W3CDTF">2019-06-06T05:46:09Z</dcterms:created>
  <dcterms:modified xsi:type="dcterms:W3CDTF">2025-11-24T09:34:13Z</dcterms:modified>
</cp:coreProperties>
</file>